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541" r:id="rId3"/>
    <p:sldId id="969" r:id="rId4"/>
    <p:sldId id="413" r:id="rId5"/>
    <p:sldId id="927" r:id="rId6"/>
    <p:sldId id="965" r:id="rId7"/>
    <p:sldId id="966" r:id="rId8"/>
    <p:sldId id="406" r:id="rId9"/>
    <p:sldId id="928" r:id="rId10"/>
    <p:sldId id="932" r:id="rId11"/>
    <p:sldId id="929" r:id="rId12"/>
    <p:sldId id="930" r:id="rId13"/>
    <p:sldId id="392" r:id="rId14"/>
    <p:sldId id="458" r:id="rId15"/>
    <p:sldId id="580" r:id="rId16"/>
    <p:sldId id="588" r:id="rId17"/>
    <p:sldId id="589" r:id="rId18"/>
    <p:sldId id="968" r:id="rId19"/>
    <p:sldId id="408" r:id="rId20"/>
    <p:sldId id="409" r:id="rId21"/>
    <p:sldId id="581" r:id="rId22"/>
    <p:sldId id="582" r:id="rId23"/>
    <p:sldId id="447" r:id="rId24"/>
    <p:sldId id="483" r:id="rId25"/>
    <p:sldId id="484" r:id="rId26"/>
    <p:sldId id="485" r:id="rId27"/>
    <p:sldId id="970" r:id="rId28"/>
    <p:sldId id="487" r:id="rId29"/>
    <p:sldId id="590" r:id="rId30"/>
    <p:sldId id="587" r:id="rId31"/>
    <p:sldId id="591" r:id="rId32"/>
    <p:sldId id="486" r:id="rId33"/>
    <p:sldId id="509" r:id="rId34"/>
    <p:sldId id="508" r:id="rId35"/>
    <p:sldId id="592" r:id="rId36"/>
    <p:sldId id="594" r:id="rId37"/>
    <p:sldId id="595" r:id="rId38"/>
    <p:sldId id="596" r:id="rId39"/>
    <p:sldId id="515" r:id="rId40"/>
    <p:sldId id="971" r:id="rId41"/>
    <p:sldId id="598" r:id="rId42"/>
    <p:sldId id="599" r:id="rId43"/>
    <p:sldId id="510" r:id="rId44"/>
    <p:sldId id="489" r:id="rId45"/>
    <p:sldId id="482" r:id="rId46"/>
    <p:sldId id="407" r:id="rId47"/>
    <p:sldId id="422" r:id="rId48"/>
    <p:sldId id="600" r:id="rId49"/>
    <p:sldId id="601" r:id="rId50"/>
    <p:sldId id="516" r:id="rId51"/>
    <p:sldId id="517" r:id="rId52"/>
    <p:sldId id="421" r:id="rId53"/>
    <p:sldId id="420" r:id="rId54"/>
    <p:sldId id="602" r:id="rId55"/>
    <p:sldId id="424" r:id="rId56"/>
    <p:sldId id="490" r:id="rId57"/>
    <p:sldId id="972" r:id="rId58"/>
    <p:sldId id="492" r:id="rId59"/>
    <p:sldId id="448" r:id="rId60"/>
    <p:sldId id="449" r:id="rId61"/>
    <p:sldId id="450" r:id="rId62"/>
    <p:sldId id="974" r:id="rId63"/>
    <p:sldId id="603" r:id="rId64"/>
    <p:sldId id="980" r:id="rId65"/>
    <p:sldId id="976" r:id="rId66"/>
    <p:sldId id="979" r:id="rId67"/>
    <p:sldId id="977" r:id="rId68"/>
    <p:sldId id="978" r:id="rId69"/>
    <p:sldId id="539" r:id="rId70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31DA6B6-426B-4980-A677-223BF2C75E90}">
          <p14:sldIdLst>
            <p14:sldId id="256"/>
            <p14:sldId id="541"/>
            <p14:sldId id="969"/>
          </p14:sldIdLst>
        </p14:section>
        <p14:section name="Deep Dream" id="{4AF534EC-8589-4C7C-9A43-2EBBE4246BE5}">
          <p14:sldIdLst>
            <p14:sldId id="413"/>
            <p14:sldId id="927"/>
            <p14:sldId id="965"/>
            <p14:sldId id="966"/>
            <p14:sldId id="406"/>
            <p14:sldId id="928"/>
            <p14:sldId id="932"/>
            <p14:sldId id="929"/>
            <p14:sldId id="930"/>
          </p14:sldIdLst>
        </p14:section>
        <p14:section name="Image Reconstruction" id="{B6D19551-1AD5-4DD8-85AD-12CB2BE7C17C}">
          <p14:sldIdLst>
            <p14:sldId id="392"/>
            <p14:sldId id="458"/>
            <p14:sldId id="580"/>
            <p14:sldId id="588"/>
            <p14:sldId id="589"/>
            <p14:sldId id="968"/>
            <p14:sldId id="408"/>
            <p14:sldId id="409"/>
            <p14:sldId id="581"/>
            <p14:sldId id="582"/>
          </p14:sldIdLst>
        </p14:section>
        <p14:section name="Texture Synthesis" id="{7713380B-90FC-41FB-89C9-2E5B63EA9CD6}">
          <p14:sldIdLst>
            <p14:sldId id="447"/>
            <p14:sldId id="483"/>
            <p14:sldId id="484"/>
            <p14:sldId id="485"/>
            <p14:sldId id="970"/>
            <p14:sldId id="487"/>
            <p14:sldId id="590"/>
            <p14:sldId id="587"/>
            <p14:sldId id="591"/>
            <p14:sldId id="486"/>
            <p14:sldId id="509"/>
            <p14:sldId id="508"/>
            <p14:sldId id="592"/>
            <p14:sldId id="594"/>
            <p14:sldId id="595"/>
            <p14:sldId id="596"/>
            <p14:sldId id="515"/>
            <p14:sldId id="971"/>
            <p14:sldId id="598"/>
            <p14:sldId id="599"/>
            <p14:sldId id="510"/>
            <p14:sldId id="489"/>
          </p14:sldIdLst>
        </p14:section>
        <p14:section name="Neural Style Transfer" id="{ABFE95FA-2F0C-481A-8491-90A52A7FAA28}">
          <p14:sldIdLst>
            <p14:sldId id="482"/>
            <p14:sldId id="407"/>
            <p14:sldId id="422"/>
            <p14:sldId id="600"/>
            <p14:sldId id="601"/>
            <p14:sldId id="516"/>
            <p14:sldId id="517"/>
            <p14:sldId id="421"/>
            <p14:sldId id="420"/>
          </p14:sldIdLst>
        </p14:section>
        <p14:section name="Playing with Neural Transfer" id="{AF91CFB3-0E4B-411E-90B4-95CD8FF66F56}">
          <p14:sldIdLst>
            <p14:sldId id="602"/>
            <p14:sldId id="424"/>
            <p14:sldId id="490"/>
            <p14:sldId id="972"/>
            <p14:sldId id="492"/>
            <p14:sldId id="448"/>
            <p14:sldId id="449"/>
            <p14:sldId id="450"/>
            <p14:sldId id="974"/>
            <p14:sldId id="603"/>
            <p14:sldId id="980"/>
            <p14:sldId id="976"/>
            <p14:sldId id="979"/>
            <p14:sldId id="977"/>
            <p14:sldId id="978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947" autoAdjust="0"/>
  </p:normalViewPr>
  <p:slideViewPr>
    <p:cSldViewPr snapToGrid="0" snapToObjects="1">
      <p:cViewPr>
        <p:scale>
          <a:sx n="90" d="100"/>
          <a:sy n="90" d="100"/>
        </p:scale>
        <p:origin x="84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17-Nov-20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17-Nov-20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7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Amplified the features that maximally activated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5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Amplified the features that maximally activated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1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6827F74-B251-41B3-9ADB-2FE6F81C0417}" type="datetime1">
              <a:rPr lang="en-US" smtClean="0"/>
              <a:t>17-Nov-20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5D0B5-90E1-4CF3-8A2E-E9876C9E3017}" type="datetime1">
              <a:rPr lang="en-US" smtClean="0"/>
              <a:t>17-Nov-20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5DD95-F430-4167-B345-93242B91845C}" type="datetime1">
              <a:rPr lang="en-US" smtClean="0"/>
              <a:t>17-Nov-20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9ACAB-1277-4556-AA82-6E0C0A7B25FF}" type="datetime1">
              <a:rPr lang="en-US" smtClean="0"/>
              <a:t>17-Nov-20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1B685-1E08-4EA6-AAC8-EE2D0BA2D237}" type="datetime1">
              <a:rPr lang="en-US" smtClean="0"/>
              <a:t>17-Nov-20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1F11C-97B3-4E62-98D2-D37D2E4ACA8F}" type="datetime1">
              <a:rPr lang="en-US" smtClean="0"/>
              <a:t>17-Nov-20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E5BA3-53F9-4230-A1D3-0B8438D3A1A8}" type="datetime1">
              <a:rPr lang="en-US" smtClean="0"/>
              <a:t>17-Nov-20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1BAD26D-1640-41F6-A33A-9CF09D050DEA}" type="datetime1">
              <a:rPr lang="en-US" smtClean="0"/>
              <a:t>17-Nov-20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4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image" Target="../media/image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94.jpe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 1: Deep Dream and Style Transfer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ADF – </a:t>
            </a:r>
            <a:r>
              <a:rPr lang="en-US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DC55A-4C79-4C65-9564-13C669F8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39"/>
            <a:ext cx="12192000" cy="68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6883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6730B-E33E-47A4-8204-DBE8AAF7DB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69"/>
            <a:ext cx="12192000" cy="6850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291B37-8839-4332-91E3-94496C44FB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45" y="2050247"/>
            <a:ext cx="10261536" cy="2757505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5169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F4E267-0797-4E86-981E-872AD682CC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>
                <a:latin typeface="ArialMT"/>
              </a:rPr>
              <a:t>DeepDream</a:t>
            </a:r>
            <a:r>
              <a:rPr lang="en-US" dirty="0">
                <a:latin typeface="ArialMT"/>
              </a:rPr>
              <a:t> modifies the image in a way that </a:t>
            </a:r>
            <a:r>
              <a:rPr lang="en-US" b="1" dirty="0">
                <a:latin typeface="ArialMT"/>
              </a:rPr>
              <a:t>“</a:t>
            </a:r>
            <a:r>
              <a:rPr lang="en-US" b="1" dirty="0">
                <a:solidFill>
                  <a:srgbClr val="0000FF"/>
                </a:solidFill>
                <a:latin typeface="ArialMT"/>
              </a:rPr>
              <a:t>boosts</a:t>
            </a:r>
            <a:r>
              <a:rPr lang="en-US" b="1" dirty="0">
                <a:latin typeface="ArialMT"/>
              </a:rPr>
              <a:t>”</a:t>
            </a:r>
            <a:r>
              <a:rPr lang="en-US" dirty="0">
                <a:latin typeface="ArialMT"/>
              </a:rPr>
              <a:t> all activations,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at any layer</a:t>
            </a:r>
            <a:endParaRPr lang="en-US" dirty="0"/>
          </a:p>
          <a:p>
            <a:r>
              <a:rPr lang="en-US" dirty="0">
                <a:latin typeface="ArialMT"/>
              </a:rPr>
              <a:t>this creates a feedback loop: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e.g. any slightly detected dog face will be made more and more dog like </a:t>
            </a:r>
            <a:br>
              <a:rPr lang="en-US" dirty="0">
                <a:latin typeface="ArialMT"/>
              </a:rPr>
            </a:br>
            <a:r>
              <a:rPr lang="en-US" dirty="0">
                <a:latin typeface="ArialMT"/>
              </a:rPr>
              <a:t>over time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7A93D-3227-4ED9-B2D5-9BC5CEA76F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73BB8-76ED-42B2-8683-801AC236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Dream: Amplify existing features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4EC8C1-BF19-4D15-96B3-9F3E40D57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8003220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Image Reconstruction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13653672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87680" y="4680486"/>
            <a:ext cx="11101917" cy="1354553"/>
          </a:xfrm>
        </p:spPr>
        <p:txBody>
          <a:bodyPr/>
          <a:lstStyle/>
          <a:p>
            <a:r>
              <a:rPr lang="en-US" sz="2000" dirty="0"/>
              <a:t>Some may think to only store the feature, and not the raw image itself</a:t>
            </a:r>
          </a:p>
          <a:p>
            <a:r>
              <a:rPr lang="en-US" sz="2000" dirty="0"/>
              <a:t>Can we restore the image from the code?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"FC7 Feature Code"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F0CCB072-A161-4671-91DC-A777F96C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96" y="2031875"/>
            <a:ext cx="7001854" cy="25943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55A23B-2658-4841-98DA-6A0474C53126}"/>
              </a:ext>
            </a:extLst>
          </p:cNvPr>
          <p:cNvSpPr/>
          <p:nvPr/>
        </p:nvSpPr>
        <p:spPr>
          <a:xfrm>
            <a:off x="9009682" y="2462543"/>
            <a:ext cx="394957" cy="1551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547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the original image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Given a CNN code (FC7 features)</a:t>
            </a:r>
          </a:p>
          <a:p>
            <a:r>
              <a:rPr lang="en-US" sz="2200" dirty="0"/>
              <a:t>Find a new image that:</a:t>
            </a:r>
          </a:p>
          <a:p>
            <a:pPr lvl="1"/>
            <a:r>
              <a:rPr lang="en-US" dirty="0"/>
              <a:t>Best matches to the feature (Its FC7code is </a:t>
            </a:r>
            <a:r>
              <a:rPr lang="en-US" dirty="0">
                <a:solidFill>
                  <a:srgbClr val="0000FF"/>
                </a:solidFill>
              </a:rPr>
              <a:t>similar</a:t>
            </a:r>
            <a:r>
              <a:rPr lang="en-US" dirty="0"/>
              <a:t> to a given code)</a:t>
            </a:r>
          </a:p>
          <a:p>
            <a:pPr lvl="1"/>
            <a:r>
              <a:rPr lang="en-US" dirty="0"/>
              <a:t>It "</a:t>
            </a:r>
            <a:r>
              <a:rPr lang="en-US" dirty="0">
                <a:solidFill>
                  <a:srgbClr val="0000FF"/>
                </a:solidFill>
              </a:rPr>
              <a:t>looks natural</a:t>
            </a:r>
            <a:r>
              <a:rPr lang="en-US" dirty="0"/>
              <a:t>" (image prior regularization)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158964" y="4280199"/>
                <a:ext cx="5082347" cy="859803"/>
              </a:xfrm>
              <a:custGeom>
                <a:avLst/>
                <a:gdLst>
                  <a:gd name="connsiteX0" fmla="*/ 0 w 5082347"/>
                  <a:gd name="connsiteY0" fmla="*/ 0 h 859803"/>
                  <a:gd name="connsiteX1" fmla="*/ 736940 w 5082347"/>
                  <a:gd name="connsiteY1" fmla="*/ 0 h 859803"/>
                  <a:gd name="connsiteX2" fmla="*/ 1473881 w 5082347"/>
                  <a:gd name="connsiteY2" fmla="*/ 0 h 859803"/>
                  <a:gd name="connsiteX3" fmla="*/ 2058351 w 5082347"/>
                  <a:gd name="connsiteY3" fmla="*/ 0 h 859803"/>
                  <a:gd name="connsiteX4" fmla="*/ 2541174 w 5082347"/>
                  <a:gd name="connsiteY4" fmla="*/ 0 h 859803"/>
                  <a:gd name="connsiteX5" fmla="*/ 3176467 w 5082347"/>
                  <a:gd name="connsiteY5" fmla="*/ 0 h 859803"/>
                  <a:gd name="connsiteX6" fmla="*/ 3710113 w 5082347"/>
                  <a:gd name="connsiteY6" fmla="*/ 0 h 859803"/>
                  <a:gd name="connsiteX7" fmla="*/ 4396230 w 5082347"/>
                  <a:gd name="connsiteY7" fmla="*/ 0 h 859803"/>
                  <a:gd name="connsiteX8" fmla="*/ 5082347 w 5082347"/>
                  <a:gd name="connsiteY8" fmla="*/ 0 h 859803"/>
                  <a:gd name="connsiteX9" fmla="*/ 5082347 w 5082347"/>
                  <a:gd name="connsiteY9" fmla="*/ 438500 h 859803"/>
                  <a:gd name="connsiteX10" fmla="*/ 5082347 w 5082347"/>
                  <a:gd name="connsiteY10" fmla="*/ 859803 h 859803"/>
                  <a:gd name="connsiteX11" fmla="*/ 4447054 w 5082347"/>
                  <a:gd name="connsiteY11" fmla="*/ 859803 h 859803"/>
                  <a:gd name="connsiteX12" fmla="*/ 3760937 w 5082347"/>
                  <a:gd name="connsiteY12" fmla="*/ 859803 h 859803"/>
                  <a:gd name="connsiteX13" fmla="*/ 3074820 w 5082347"/>
                  <a:gd name="connsiteY13" fmla="*/ 859803 h 859803"/>
                  <a:gd name="connsiteX14" fmla="*/ 2388703 w 5082347"/>
                  <a:gd name="connsiteY14" fmla="*/ 859803 h 859803"/>
                  <a:gd name="connsiteX15" fmla="*/ 1753410 w 5082347"/>
                  <a:gd name="connsiteY15" fmla="*/ 859803 h 859803"/>
                  <a:gd name="connsiteX16" fmla="*/ 1067293 w 5082347"/>
                  <a:gd name="connsiteY16" fmla="*/ 859803 h 859803"/>
                  <a:gd name="connsiteX17" fmla="*/ 0 w 5082347"/>
                  <a:gd name="connsiteY17" fmla="*/ 859803 h 859803"/>
                  <a:gd name="connsiteX18" fmla="*/ 0 w 5082347"/>
                  <a:gd name="connsiteY18" fmla="*/ 447098 h 859803"/>
                  <a:gd name="connsiteX19" fmla="*/ 0 w 5082347"/>
                  <a:gd name="connsiteY19" fmla="*/ 0 h 85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082347" h="859803" fill="none" extrusionOk="0">
                    <a:moveTo>
                      <a:pt x="0" y="0"/>
                    </a:moveTo>
                    <a:cubicBezTo>
                      <a:pt x="148528" y="-20908"/>
                      <a:pt x="406587" y="553"/>
                      <a:pt x="736940" y="0"/>
                    </a:cubicBezTo>
                    <a:cubicBezTo>
                      <a:pt x="1067293" y="-553"/>
                      <a:pt x="1204575" y="14773"/>
                      <a:pt x="1473881" y="0"/>
                    </a:cubicBezTo>
                    <a:cubicBezTo>
                      <a:pt x="1743187" y="-14773"/>
                      <a:pt x="1880486" y="-15770"/>
                      <a:pt x="2058351" y="0"/>
                    </a:cubicBezTo>
                    <a:cubicBezTo>
                      <a:pt x="2236216" y="15770"/>
                      <a:pt x="2309553" y="-12408"/>
                      <a:pt x="2541174" y="0"/>
                    </a:cubicBezTo>
                    <a:cubicBezTo>
                      <a:pt x="2772795" y="12408"/>
                      <a:pt x="2887263" y="-15862"/>
                      <a:pt x="3176467" y="0"/>
                    </a:cubicBezTo>
                    <a:cubicBezTo>
                      <a:pt x="3465671" y="15862"/>
                      <a:pt x="3594897" y="582"/>
                      <a:pt x="3710113" y="0"/>
                    </a:cubicBezTo>
                    <a:cubicBezTo>
                      <a:pt x="3825329" y="-582"/>
                      <a:pt x="4108197" y="163"/>
                      <a:pt x="4396230" y="0"/>
                    </a:cubicBezTo>
                    <a:cubicBezTo>
                      <a:pt x="4684263" y="-163"/>
                      <a:pt x="4777185" y="-3779"/>
                      <a:pt x="5082347" y="0"/>
                    </a:cubicBezTo>
                    <a:cubicBezTo>
                      <a:pt x="5087171" y="126060"/>
                      <a:pt x="5064637" y="308365"/>
                      <a:pt x="5082347" y="438500"/>
                    </a:cubicBezTo>
                    <a:cubicBezTo>
                      <a:pt x="5100057" y="568635"/>
                      <a:pt x="5066389" y="760201"/>
                      <a:pt x="5082347" y="859803"/>
                    </a:cubicBezTo>
                    <a:cubicBezTo>
                      <a:pt x="4789495" y="850193"/>
                      <a:pt x="4756739" y="869745"/>
                      <a:pt x="4447054" y="859803"/>
                    </a:cubicBezTo>
                    <a:cubicBezTo>
                      <a:pt x="4137369" y="849861"/>
                      <a:pt x="4081902" y="868016"/>
                      <a:pt x="3760937" y="859803"/>
                    </a:cubicBezTo>
                    <a:cubicBezTo>
                      <a:pt x="3439972" y="851590"/>
                      <a:pt x="3288503" y="879228"/>
                      <a:pt x="3074820" y="859803"/>
                    </a:cubicBezTo>
                    <a:cubicBezTo>
                      <a:pt x="2861137" y="840378"/>
                      <a:pt x="2664799" y="850507"/>
                      <a:pt x="2388703" y="859803"/>
                    </a:cubicBezTo>
                    <a:cubicBezTo>
                      <a:pt x="2112607" y="869099"/>
                      <a:pt x="1908740" y="881423"/>
                      <a:pt x="1753410" y="859803"/>
                    </a:cubicBezTo>
                    <a:cubicBezTo>
                      <a:pt x="1598080" y="838183"/>
                      <a:pt x="1369630" y="831096"/>
                      <a:pt x="1067293" y="859803"/>
                    </a:cubicBezTo>
                    <a:cubicBezTo>
                      <a:pt x="764956" y="888510"/>
                      <a:pt x="527991" y="822143"/>
                      <a:pt x="0" y="859803"/>
                    </a:cubicBezTo>
                    <a:cubicBezTo>
                      <a:pt x="8282" y="664588"/>
                      <a:pt x="-9321" y="543143"/>
                      <a:pt x="0" y="447098"/>
                    </a:cubicBezTo>
                    <a:cubicBezTo>
                      <a:pt x="9321" y="351053"/>
                      <a:pt x="-14099" y="184481"/>
                      <a:pt x="0" y="0"/>
                    </a:cubicBezTo>
                    <a:close/>
                  </a:path>
                  <a:path w="5082347" h="859803" stroke="0" extrusionOk="0">
                    <a:moveTo>
                      <a:pt x="0" y="0"/>
                    </a:moveTo>
                    <a:cubicBezTo>
                      <a:pt x="156398" y="33354"/>
                      <a:pt x="530977" y="-781"/>
                      <a:pt x="736940" y="0"/>
                    </a:cubicBezTo>
                    <a:cubicBezTo>
                      <a:pt x="942903" y="781"/>
                      <a:pt x="1010999" y="-3709"/>
                      <a:pt x="1219763" y="0"/>
                    </a:cubicBezTo>
                    <a:cubicBezTo>
                      <a:pt x="1428527" y="3709"/>
                      <a:pt x="1673906" y="4773"/>
                      <a:pt x="1956704" y="0"/>
                    </a:cubicBezTo>
                    <a:cubicBezTo>
                      <a:pt x="2239502" y="-4773"/>
                      <a:pt x="2389844" y="14972"/>
                      <a:pt x="2642820" y="0"/>
                    </a:cubicBezTo>
                    <a:cubicBezTo>
                      <a:pt x="2895796" y="-14972"/>
                      <a:pt x="3056456" y="-3865"/>
                      <a:pt x="3379761" y="0"/>
                    </a:cubicBezTo>
                    <a:cubicBezTo>
                      <a:pt x="3703066" y="3865"/>
                      <a:pt x="3671009" y="12549"/>
                      <a:pt x="3913407" y="0"/>
                    </a:cubicBezTo>
                    <a:cubicBezTo>
                      <a:pt x="4155805" y="-12549"/>
                      <a:pt x="4234788" y="-595"/>
                      <a:pt x="4497877" y="0"/>
                    </a:cubicBezTo>
                    <a:cubicBezTo>
                      <a:pt x="4760966" y="595"/>
                      <a:pt x="4837333" y="-2240"/>
                      <a:pt x="5082347" y="0"/>
                    </a:cubicBezTo>
                    <a:cubicBezTo>
                      <a:pt x="5077536" y="120686"/>
                      <a:pt x="5097652" y="229558"/>
                      <a:pt x="5082347" y="404107"/>
                    </a:cubicBezTo>
                    <a:cubicBezTo>
                      <a:pt x="5067042" y="578656"/>
                      <a:pt x="5072938" y="675525"/>
                      <a:pt x="5082347" y="859803"/>
                    </a:cubicBezTo>
                    <a:cubicBezTo>
                      <a:pt x="4890797" y="847513"/>
                      <a:pt x="4743744" y="877686"/>
                      <a:pt x="4548701" y="859803"/>
                    </a:cubicBezTo>
                    <a:cubicBezTo>
                      <a:pt x="4353658" y="841920"/>
                      <a:pt x="4160329" y="848949"/>
                      <a:pt x="3811760" y="859803"/>
                    </a:cubicBezTo>
                    <a:cubicBezTo>
                      <a:pt x="3463191" y="870657"/>
                      <a:pt x="3508346" y="834473"/>
                      <a:pt x="3227290" y="859803"/>
                    </a:cubicBezTo>
                    <a:cubicBezTo>
                      <a:pt x="2946234" y="885134"/>
                      <a:pt x="2884849" y="862154"/>
                      <a:pt x="2693644" y="859803"/>
                    </a:cubicBezTo>
                    <a:cubicBezTo>
                      <a:pt x="2502439" y="857452"/>
                      <a:pt x="2379757" y="888358"/>
                      <a:pt x="2109174" y="859803"/>
                    </a:cubicBezTo>
                    <a:cubicBezTo>
                      <a:pt x="1838591" y="831249"/>
                      <a:pt x="1641480" y="853914"/>
                      <a:pt x="1473881" y="859803"/>
                    </a:cubicBezTo>
                    <a:cubicBezTo>
                      <a:pt x="1306282" y="865692"/>
                      <a:pt x="1027394" y="859924"/>
                      <a:pt x="736940" y="859803"/>
                    </a:cubicBezTo>
                    <a:cubicBezTo>
                      <a:pt x="446486" y="859682"/>
                      <a:pt x="159438" y="841494"/>
                      <a:pt x="0" y="859803"/>
                    </a:cubicBezTo>
                    <a:cubicBezTo>
                      <a:pt x="-11909" y="685908"/>
                      <a:pt x="-16846" y="535284"/>
                      <a:pt x="0" y="429902"/>
                    </a:cubicBezTo>
                    <a:cubicBezTo>
                      <a:pt x="16846" y="324520"/>
                      <a:pt x="4464" y="105714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587337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9144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𝐻𝑥𝑊𝑥𝐶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64" y="4280199"/>
                <a:ext cx="5082347" cy="859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58733707">
                      <a:custGeom>
                        <a:avLst/>
                        <a:gdLst>
                          <a:gd name="connsiteX0" fmla="*/ 0 w 5082347"/>
                          <a:gd name="connsiteY0" fmla="*/ 0 h 859803"/>
                          <a:gd name="connsiteX1" fmla="*/ 736940 w 5082347"/>
                          <a:gd name="connsiteY1" fmla="*/ 0 h 859803"/>
                          <a:gd name="connsiteX2" fmla="*/ 1473881 w 5082347"/>
                          <a:gd name="connsiteY2" fmla="*/ 0 h 859803"/>
                          <a:gd name="connsiteX3" fmla="*/ 2058351 w 5082347"/>
                          <a:gd name="connsiteY3" fmla="*/ 0 h 859803"/>
                          <a:gd name="connsiteX4" fmla="*/ 2541174 w 5082347"/>
                          <a:gd name="connsiteY4" fmla="*/ 0 h 859803"/>
                          <a:gd name="connsiteX5" fmla="*/ 3176467 w 5082347"/>
                          <a:gd name="connsiteY5" fmla="*/ 0 h 859803"/>
                          <a:gd name="connsiteX6" fmla="*/ 3710113 w 5082347"/>
                          <a:gd name="connsiteY6" fmla="*/ 0 h 859803"/>
                          <a:gd name="connsiteX7" fmla="*/ 4396230 w 5082347"/>
                          <a:gd name="connsiteY7" fmla="*/ 0 h 859803"/>
                          <a:gd name="connsiteX8" fmla="*/ 5082347 w 5082347"/>
                          <a:gd name="connsiteY8" fmla="*/ 0 h 859803"/>
                          <a:gd name="connsiteX9" fmla="*/ 5082347 w 5082347"/>
                          <a:gd name="connsiteY9" fmla="*/ 438500 h 859803"/>
                          <a:gd name="connsiteX10" fmla="*/ 5082347 w 5082347"/>
                          <a:gd name="connsiteY10" fmla="*/ 859803 h 859803"/>
                          <a:gd name="connsiteX11" fmla="*/ 4447054 w 5082347"/>
                          <a:gd name="connsiteY11" fmla="*/ 859803 h 859803"/>
                          <a:gd name="connsiteX12" fmla="*/ 3760937 w 5082347"/>
                          <a:gd name="connsiteY12" fmla="*/ 859803 h 859803"/>
                          <a:gd name="connsiteX13" fmla="*/ 3074820 w 5082347"/>
                          <a:gd name="connsiteY13" fmla="*/ 859803 h 859803"/>
                          <a:gd name="connsiteX14" fmla="*/ 2388703 w 5082347"/>
                          <a:gd name="connsiteY14" fmla="*/ 859803 h 859803"/>
                          <a:gd name="connsiteX15" fmla="*/ 1753410 w 5082347"/>
                          <a:gd name="connsiteY15" fmla="*/ 859803 h 859803"/>
                          <a:gd name="connsiteX16" fmla="*/ 1067293 w 5082347"/>
                          <a:gd name="connsiteY16" fmla="*/ 859803 h 859803"/>
                          <a:gd name="connsiteX17" fmla="*/ 0 w 5082347"/>
                          <a:gd name="connsiteY17" fmla="*/ 859803 h 859803"/>
                          <a:gd name="connsiteX18" fmla="*/ 0 w 5082347"/>
                          <a:gd name="connsiteY18" fmla="*/ 447098 h 859803"/>
                          <a:gd name="connsiteX19" fmla="*/ 0 w 5082347"/>
                          <a:gd name="connsiteY19" fmla="*/ 0 h 8598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5082347" h="859803" fill="none" extrusionOk="0">
                            <a:moveTo>
                              <a:pt x="0" y="0"/>
                            </a:moveTo>
                            <a:cubicBezTo>
                              <a:pt x="148528" y="-20908"/>
                              <a:pt x="406587" y="553"/>
                              <a:pt x="736940" y="0"/>
                            </a:cubicBezTo>
                            <a:cubicBezTo>
                              <a:pt x="1067293" y="-553"/>
                              <a:pt x="1204575" y="14773"/>
                              <a:pt x="1473881" y="0"/>
                            </a:cubicBezTo>
                            <a:cubicBezTo>
                              <a:pt x="1743187" y="-14773"/>
                              <a:pt x="1880486" y="-15770"/>
                              <a:pt x="2058351" y="0"/>
                            </a:cubicBezTo>
                            <a:cubicBezTo>
                              <a:pt x="2236216" y="15770"/>
                              <a:pt x="2309553" y="-12408"/>
                              <a:pt x="2541174" y="0"/>
                            </a:cubicBezTo>
                            <a:cubicBezTo>
                              <a:pt x="2772795" y="12408"/>
                              <a:pt x="2887263" y="-15862"/>
                              <a:pt x="3176467" y="0"/>
                            </a:cubicBezTo>
                            <a:cubicBezTo>
                              <a:pt x="3465671" y="15862"/>
                              <a:pt x="3594897" y="582"/>
                              <a:pt x="3710113" y="0"/>
                            </a:cubicBezTo>
                            <a:cubicBezTo>
                              <a:pt x="3825329" y="-582"/>
                              <a:pt x="4108197" y="163"/>
                              <a:pt x="4396230" y="0"/>
                            </a:cubicBezTo>
                            <a:cubicBezTo>
                              <a:pt x="4684263" y="-163"/>
                              <a:pt x="4777185" y="-3779"/>
                              <a:pt x="5082347" y="0"/>
                            </a:cubicBezTo>
                            <a:cubicBezTo>
                              <a:pt x="5087171" y="126060"/>
                              <a:pt x="5064637" y="308365"/>
                              <a:pt x="5082347" y="438500"/>
                            </a:cubicBezTo>
                            <a:cubicBezTo>
                              <a:pt x="5100057" y="568635"/>
                              <a:pt x="5066389" y="760201"/>
                              <a:pt x="5082347" y="859803"/>
                            </a:cubicBezTo>
                            <a:cubicBezTo>
                              <a:pt x="4789495" y="850193"/>
                              <a:pt x="4756739" y="869745"/>
                              <a:pt x="4447054" y="859803"/>
                            </a:cubicBezTo>
                            <a:cubicBezTo>
                              <a:pt x="4137369" y="849861"/>
                              <a:pt x="4081902" y="868016"/>
                              <a:pt x="3760937" y="859803"/>
                            </a:cubicBezTo>
                            <a:cubicBezTo>
                              <a:pt x="3439972" y="851590"/>
                              <a:pt x="3288503" y="879228"/>
                              <a:pt x="3074820" y="859803"/>
                            </a:cubicBezTo>
                            <a:cubicBezTo>
                              <a:pt x="2861137" y="840378"/>
                              <a:pt x="2664799" y="850507"/>
                              <a:pt x="2388703" y="859803"/>
                            </a:cubicBezTo>
                            <a:cubicBezTo>
                              <a:pt x="2112607" y="869099"/>
                              <a:pt x="1908740" y="881423"/>
                              <a:pt x="1753410" y="859803"/>
                            </a:cubicBezTo>
                            <a:cubicBezTo>
                              <a:pt x="1598080" y="838183"/>
                              <a:pt x="1369630" y="831096"/>
                              <a:pt x="1067293" y="859803"/>
                            </a:cubicBezTo>
                            <a:cubicBezTo>
                              <a:pt x="764956" y="888510"/>
                              <a:pt x="527991" y="822143"/>
                              <a:pt x="0" y="859803"/>
                            </a:cubicBezTo>
                            <a:cubicBezTo>
                              <a:pt x="8282" y="664588"/>
                              <a:pt x="-9321" y="543143"/>
                              <a:pt x="0" y="447098"/>
                            </a:cubicBezTo>
                            <a:cubicBezTo>
                              <a:pt x="9321" y="351053"/>
                              <a:pt x="-14099" y="184481"/>
                              <a:pt x="0" y="0"/>
                            </a:cubicBezTo>
                            <a:close/>
                          </a:path>
                          <a:path w="5082347" h="859803" stroke="0" extrusionOk="0">
                            <a:moveTo>
                              <a:pt x="0" y="0"/>
                            </a:moveTo>
                            <a:cubicBezTo>
                              <a:pt x="156398" y="33354"/>
                              <a:pt x="530977" y="-781"/>
                              <a:pt x="736940" y="0"/>
                            </a:cubicBezTo>
                            <a:cubicBezTo>
                              <a:pt x="942903" y="781"/>
                              <a:pt x="1010999" y="-3709"/>
                              <a:pt x="1219763" y="0"/>
                            </a:cubicBezTo>
                            <a:cubicBezTo>
                              <a:pt x="1428527" y="3709"/>
                              <a:pt x="1673906" y="4773"/>
                              <a:pt x="1956704" y="0"/>
                            </a:cubicBezTo>
                            <a:cubicBezTo>
                              <a:pt x="2239502" y="-4773"/>
                              <a:pt x="2389844" y="14972"/>
                              <a:pt x="2642820" y="0"/>
                            </a:cubicBezTo>
                            <a:cubicBezTo>
                              <a:pt x="2895796" y="-14972"/>
                              <a:pt x="3056456" y="-3865"/>
                              <a:pt x="3379761" y="0"/>
                            </a:cubicBezTo>
                            <a:cubicBezTo>
                              <a:pt x="3703066" y="3865"/>
                              <a:pt x="3671009" y="12549"/>
                              <a:pt x="3913407" y="0"/>
                            </a:cubicBezTo>
                            <a:cubicBezTo>
                              <a:pt x="4155805" y="-12549"/>
                              <a:pt x="4234788" y="-595"/>
                              <a:pt x="4497877" y="0"/>
                            </a:cubicBezTo>
                            <a:cubicBezTo>
                              <a:pt x="4760966" y="595"/>
                              <a:pt x="4837333" y="-2240"/>
                              <a:pt x="5082347" y="0"/>
                            </a:cubicBezTo>
                            <a:cubicBezTo>
                              <a:pt x="5077536" y="120686"/>
                              <a:pt x="5097652" y="229558"/>
                              <a:pt x="5082347" y="404107"/>
                            </a:cubicBezTo>
                            <a:cubicBezTo>
                              <a:pt x="5067042" y="578656"/>
                              <a:pt x="5072938" y="675525"/>
                              <a:pt x="5082347" y="859803"/>
                            </a:cubicBezTo>
                            <a:cubicBezTo>
                              <a:pt x="4890797" y="847513"/>
                              <a:pt x="4743744" y="877686"/>
                              <a:pt x="4548701" y="859803"/>
                            </a:cubicBezTo>
                            <a:cubicBezTo>
                              <a:pt x="4353658" y="841920"/>
                              <a:pt x="4160329" y="848949"/>
                              <a:pt x="3811760" y="859803"/>
                            </a:cubicBezTo>
                            <a:cubicBezTo>
                              <a:pt x="3463191" y="870657"/>
                              <a:pt x="3508346" y="834473"/>
                              <a:pt x="3227290" y="859803"/>
                            </a:cubicBezTo>
                            <a:cubicBezTo>
                              <a:pt x="2946234" y="885134"/>
                              <a:pt x="2884849" y="862154"/>
                              <a:pt x="2693644" y="859803"/>
                            </a:cubicBezTo>
                            <a:cubicBezTo>
                              <a:pt x="2502439" y="857452"/>
                              <a:pt x="2379757" y="888358"/>
                              <a:pt x="2109174" y="859803"/>
                            </a:cubicBezTo>
                            <a:cubicBezTo>
                              <a:pt x="1838591" y="831249"/>
                              <a:pt x="1641480" y="853914"/>
                              <a:pt x="1473881" y="859803"/>
                            </a:cubicBezTo>
                            <a:cubicBezTo>
                              <a:pt x="1306282" y="865692"/>
                              <a:pt x="1027394" y="859924"/>
                              <a:pt x="736940" y="859803"/>
                            </a:cubicBezTo>
                            <a:cubicBezTo>
                              <a:pt x="446486" y="859682"/>
                              <a:pt x="159438" y="841494"/>
                              <a:pt x="0" y="859803"/>
                            </a:cubicBezTo>
                            <a:cubicBezTo>
                              <a:pt x="-11909" y="685908"/>
                              <a:pt x="-16846" y="535284"/>
                              <a:pt x="0" y="429902"/>
                            </a:cubicBezTo>
                            <a:cubicBezTo>
                              <a:pt x="16846" y="324520"/>
                              <a:pt x="4464" y="1057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C011393-6858-4CDA-8F03-1D2495B3370C}"/>
              </a:ext>
            </a:extLst>
          </p:cNvPr>
          <p:cNvSpPr txBox="1"/>
          <p:nvPr/>
        </p:nvSpPr>
        <p:spPr>
          <a:xfrm>
            <a:off x="4360505" y="5314258"/>
            <a:ext cx="1677287" cy="58477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Given </a:t>
            </a:r>
            <a:br>
              <a:rPr lang="en-US" sz="1600" dirty="0">
                <a:solidFill>
                  <a:srgbClr val="0000FF"/>
                </a:solidFill>
              </a:rPr>
            </a:br>
            <a:r>
              <a:rPr lang="en-US" sz="1600" dirty="0">
                <a:solidFill>
                  <a:srgbClr val="0000FF"/>
                </a:solidFill>
              </a:rPr>
              <a:t>feature vector</a:t>
            </a:r>
            <a:endParaRPr lang="id-ID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5342D-3388-44A9-A613-84D6801B129B}"/>
              </a:ext>
            </a:extLst>
          </p:cNvPr>
          <p:cNvSpPr txBox="1"/>
          <p:nvPr/>
        </p:nvSpPr>
        <p:spPr>
          <a:xfrm>
            <a:off x="2322595" y="5304550"/>
            <a:ext cx="1677287" cy="58477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Features of new image</a:t>
            </a:r>
            <a:endParaRPr lang="id-ID" sz="1600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0208DD-4859-4131-BD31-2782F7D50F6D}"/>
              </a:ext>
            </a:extLst>
          </p:cNvPr>
          <p:cNvCxnSpPr>
            <a:stCxn id="10" idx="0"/>
          </p:cNvCxnSpPr>
          <p:nvPr/>
        </p:nvCxnSpPr>
        <p:spPr>
          <a:xfrm flipV="1">
            <a:off x="3161239" y="4837814"/>
            <a:ext cx="538898" cy="46673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A27F9F-586E-4215-9E68-57341CB81BC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671166" y="4837814"/>
            <a:ext cx="527983" cy="476444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3CD32C-0196-454A-B6EC-CB62706EAB37}"/>
              </a:ext>
            </a:extLst>
          </p:cNvPr>
          <p:cNvSpPr/>
          <p:nvPr/>
        </p:nvSpPr>
        <p:spPr>
          <a:xfrm>
            <a:off x="5347216" y="6055607"/>
            <a:ext cx="69230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[Understanding Deep Image Representations by Inverting Them, Mahendran and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Vedaldi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2014]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076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Pick a layer (the activation)</a:t>
            </a:r>
          </a:p>
          <a:p>
            <a:r>
              <a:rPr lang="en-US" sz="2000" dirty="0"/>
              <a:t>Forward pass target image until that layer</a:t>
            </a:r>
          </a:p>
          <a:p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the original image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4DA8B5-8F5A-47E0-B54E-71CCF652931B}"/>
              </a:ext>
            </a:extLst>
          </p:cNvPr>
          <p:cNvGrpSpPr/>
          <p:nvPr/>
        </p:nvGrpSpPr>
        <p:grpSpPr>
          <a:xfrm>
            <a:off x="2723893" y="2963443"/>
            <a:ext cx="6776208" cy="1710301"/>
            <a:chOff x="329037" y="4065036"/>
            <a:chExt cx="8052745" cy="2274528"/>
          </a:xfrm>
        </p:grpSpPr>
        <p:pic>
          <p:nvPicPr>
            <p:cNvPr id="32" name="Picture 31" descr="A picture containing game, table, white&#10;&#10;Description automatically generated">
              <a:extLst>
                <a:ext uri="{FF2B5EF4-FFF2-40B4-BE49-F238E27FC236}">
                  <a16:creationId xmlns:a16="http://schemas.microsoft.com/office/drawing/2014/main" id="{E5560626-EA0D-4B87-AFA5-CC146176A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190" y="4065036"/>
              <a:ext cx="6138592" cy="2274528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D7BEB2-BF41-444D-AB02-10C4BD409C0F}"/>
                </a:ext>
              </a:extLst>
            </p:cNvPr>
            <p:cNvCxnSpPr>
              <a:cxnSpLocks/>
              <a:stCxn id="36" idx="3"/>
              <a:endCxn id="32" idx="1"/>
            </p:cNvCxnSpPr>
            <p:nvPr/>
          </p:nvCxnSpPr>
          <p:spPr>
            <a:xfrm flipV="1">
              <a:off x="1932774" y="5202300"/>
              <a:ext cx="3104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27E3F1-EBB4-4574-AE9A-6E4ECA632423}"/>
                </a:ext>
              </a:extLst>
            </p:cNvPr>
            <p:cNvGrpSpPr/>
            <p:nvPr/>
          </p:nvGrpSpPr>
          <p:grpSpPr>
            <a:xfrm>
              <a:off x="6447914" y="4215772"/>
              <a:ext cx="1069990" cy="1343685"/>
              <a:chOff x="6447914" y="4215772"/>
              <a:chExt cx="1069990" cy="134368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AAE2765-B0BE-4FE2-B7F5-43AD446A0E72}"/>
                  </a:ext>
                </a:extLst>
              </p:cNvPr>
              <p:cNvSpPr/>
              <p:nvPr/>
            </p:nvSpPr>
            <p:spPr>
              <a:xfrm>
                <a:off x="6577585" y="4621882"/>
                <a:ext cx="810648" cy="9375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A1E3B44-67C6-463F-ABB9-E79199936D27}"/>
                  </a:ext>
                </a:extLst>
              </p:cNvPr>
              <p:cNvSpPr/>
              <p:nvPr/>
            </p:nvSpPr>
            <p:spPr>
              <a:xfrm>
                <a:off x="6447914" y="4215772"/>
                <a:ext cx="1069990" cy="337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F0000"/>
                    </a:solidFill>
                  </a:rPr>
                  <a:t>pool5</a:t>
                </a:r>
                <a:endParaRPr lang="id-ID" sz="1050" dirty="0"/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56C1D6F-AF83-417E-803D-94E61B3F00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9037" y="4398594"/>
              <a:ext cx="1603737" cy="1607413"/>
            </a:xfrm>
            <a:prstGeom prst="rect">
              <a:avLst/>
            </a:prstGeom>
          </p:spPr>
        </p:pic>
      </p:grp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0CFD0F3-79CE-4A2E-A625-27FB3725FAE2}"/>
              </a:ext>
            </a:extLst>
          </p:cNvPr>
          <p:cNvSpPr/>
          <p:nvPr/>
        </p:nvSpPr>
        <p:spPr>
          <a:xfrm>
            <a:off x="4490961" y="3175763"/>
            <a:ext cx="3490949" cy="1117780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99F9A0-4764-4318-8FAC-FE8F3C14A9B4}"/>
              </a:ext>
            </a:extLst>
          </p:cNvPr>
          <p:cNvSpPr/>
          <p:nvPr/>
        </p:nvSpPr>
        <p:spPr>
          <a:xfrm>
            <a:off x="5347216" y="6055607"/>
            <a:ext cx="69230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[Understanding Deep Image Representations by Inverting Them, Mahendran and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Vedaldi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2014]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90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A3D92AAB-B489-4789-976D-29E81D5F65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611" y="4290970"/>
            <a:ext cx="5165490" cy="1710301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98F1430-9FB6-407B-ACDE-E7750EEC20FC}"/>
              </a:ext>
            </a:extLst>
          </p:cNvPr>
          <p:cNvGrpSpPr/>
          <p:nvPr/>
        </p:nvGrpSpPr>
        <p:grpSpPr>
          <a:xfrm>
            <a:off x="7872795" y="4404313"/>
            <a:ext cx="900373" cy="1010366"/>
            <a:chOff x="6447914" y="4215772"/>
            <a:chExt cx="1069990" cy="1343685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1B95358-6AF2-40C6-A4FA-EDEE629BF3A8}"/>
                </a:ext>
              </a:extLst>
            </p:cNvPr>
            <p:cNvSpPr/>
            <p:nvPr/>
          </p:nvSpPr>
          <p:spPr>
            <a:xfrm>
              <a:off x="6577585" y="4621882"/>
              <a:ext cx="810648" cy="937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8282AB1-C4C0-438C-8FA4-2EB4B8CAE5A8}"/>
                </a:ext>
              </a:extLst>
            </p:cNvPr>
            <p:cNvSpPr/>
            <p:nvPr/>
          </p:nvSpPr>
          <p:spPr>
            <a:xfrm>
              <a:off x="6447914" y="4215772"/>
              <a:ext cx="1069990" cy="337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pool5</a:t>
              </a:r>
              <a:endParaRPr lang="id-ID" sz="1050" dirty="0"/>
            </a:p>
          </p:txBody>
        </p:sp>
      </p:grp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Optimize zero image/random noise to have the closest distance activation to the target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the original image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233116-EB23-44B4-9FB3-849BD393EDF7}"/>
              </a:ext>
            </a:extLst>
          </p:cNvPr>
          <p:cNvSpPr/>
          <p:nvPr/>
        </p:nvSpPr>
        <p:spPr>
          <a:xfrm>
            <a:off x="4471724" y="4361944"/>
            <a:ext cx="3490949" cy="1117780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784C0A1-0433-40E2-9F5C-E1D634B07474}"/>
              </a:ext>
            </a:extLst>
          </p:cNvPr>
          <p:cNvSpPr/>
          <p:nvPr/>
        </p:nvSpPr>
        <p:spPr>
          <a:xfrm flipH="1">
            <a:off x="4206110" y="4791054"/>
            <a:ext cx="3542866" cy="1069492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2">
                  <a:lumMod val="75000"/>
                  <a:alpha val="20000"/>
                </a:schemeClr>
              </a:gs>
              <a:gs pos="50000">
                <a:schemeClr val="accent2">
                  <a:alpha val="20000"/>
                </a:schemeClr>
              </a:gs>
              <a:gs pos="100000">
                <a:schemeClr val="accent2">
                  <a:lumMod val="40000"/>
                  <a:lumOff val="60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9BE17E-DBA6-479B-AB8F-353CC5DF6607}"/>
              </a:ext>
            </a:extLst>
          </p:cNvPr>
          <p:cNvSpPr/>
          <p:nvPr/>
        </p:nvSpPr>
        <p:spPr>
          <a:xfrm>
            <a:off x="2565150" y="4457001"/>
            <a:ext cx="1229741" cy="1161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Zero Image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647AF8F-2F6E-4A39-A1D2-DE9C09C7A5AD}"/>
              </a:ext>
            </a:extLst>
          </p:cNvPr>
          <p:cNvSpPr/>
          <p:nvPr/>
        </p:nvSpPr>
        <p:spPr>
          <a:xfrm>
            <a:off x="3952784" y="4921323"/>
            <a:ext cx="312628" cy="4532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084798-2CB8-4067-AB29-868F9D357D54}"/>
              </a:ext>
            </a:extLst>
          </p:cNvPr>
          <p:cNvSpPr/>
          <p:nvPr/>
        </p:nvSpPr>
        <p:spPr>
          <a:xfrm>
            <a:off x="2765597" y="4663148"/>
            <a:ext cx="1229741" cy="116193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900" dirty="0"/>
              <a:t>gradient input</a:t>
            </a:r>
            <a:endParaRPr lang="en-US" sz="900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4854746-4267-429E-9ECA-4AA8FA93CFB2}"/>
              </a:ext>
            </a:extLst>
          </p:cNvPr>
          <p:cNvSpPr/>
          <p:nvPr/>
        </p:nvSpPr>
        <p:spPr>
          <a:xfrm flipH="1">
            <a:off x="3893482" y="4992298"/>
            <a:ext cx="312628" cy="45320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B0A817-310F-479A-95B3-649108A8785F}"/>
              </a:ext>
            </a:extLst>
          </p:cNvPr>
          <p:cNvGrpSpPr/>
          <p:nvPr/>
        </p:nvGrpSpPr>
        <p:grpSpPr>
          <a:xfrm>
            <a:off x="2723893" y="2580669"/>
            <a:ext cx="6776208" cy="1710301"/>
            <a:chOff x="329037" y="4065036"/>
            <a:chExt cx="8052745" cy="2274528"/>
          </a:xfrm>
        </p:grpSpPr>
        <p:pic>
          <p:nvPicPr>
            <p:cNvPr id="49" name="Picture 48" descr="A picture containing game, table, white&#10;&#10;Description automatically generated">
              <a:extLst>
                <a:ext uri="{FF2B5EF4-FFF2-40B4-BE49-F238E27FC236}">
                  <a16:creationId xmlns:a16="http://schemas.microsoft.com/office/drawing/2014/main" id="{5373CC70-2FA3-460F-99D1-8260062CA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3190" y="4065036"/>
              <a:ext cx="6138592" cy="2274528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8C09C70-798B-4365-A074-F485882623AC}"/>
                </a:ext>
              </a:extLst>
            </p:cNvPr>
            <p:cNvCxnSpPr>
              <a:cxnSpLocks/>
              <a:stCxn id="52" idx="3"/>
              <a:endCxn id="49" idx="1"/>
            </p:cNvCxnSpPr>
            <p:nvPr/>
          </p:nvCxnSpPr>
          <p:spPr>
            <a:xfrm flipV="1">
              <a:off x="1932774" y="5202300"/>
              <a:ext cx="3104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A8D39A4-2E8D-4801-A143-747A4C1D3408}"/>
                </a:ext>
              </a:extLst>
            </p:cNvPr>
            <p:cNvGrpSpPr/>
            <p:nvPr/>
          </p:nvGrpSpPr>
          <p:grpSpPr>
            <a:xfrm>
              <a:off x="6447914" y="4215772"/>
              <a:ext cx="1069990" cy="1343685"/>
              <a:chOff x="6447914" y="4215772"/>
              <a:chExt cx="1069990" cy="134368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8BC25E7-6C92-421E-B028-097D984CB68E}"/>
                  </a:ext>
                </a:extLst>
              </p:cNvPr>
              <p:cNvSpPr/>
              <p:nvPr/>
            </p:nvSpPr>
            <p:spPr>
              <a:xfrm>
                <a:off x="6577585" y="4621882"/>
                <a:ext cx="810648" cy="9375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A61CAFC-B036-4111-8AD9-CD61D59223CA}"/>
                  </a:ext>
                </a:extLst>
              </p:cNvPr>
              <p:cNvSpPr/>
              <p:nvPr/>
            </p:nvSpPr>
            <p:spPr>
              <a:xfrm>
                <a:off x="6447914" y="4215772"/>
                <a:ext cx="1069990" cy="337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FF0000"/>
                    </a:solidFill>
                  </a:rPr>
                  <a:t>pool5</a:t>
                </a:r>
                <a:endParaRPr lang="id-ID" sz="1050" dirty="0"/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68600E4-B7A1-4C6B-B3A3-3BABD1B0B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9037" y="4398594"/>
              <a:ext cx="1603737" cy="1607413"/>
            </a:xfrm>
            <a:prstGeom prst="rect">
              <a:avLst/>
            </a:prstGeom>
          </p:spPr>
        </p:pic>
      </p:grp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F2D255ED-F29D-418F-98B1-F32AAA9C1CC4}"/>
              </a:ext>
            </a:extLst>
          </p:cNvPr>
          <p:cNvSpPr/>
          <p:nvPr/>
        </p:nvSpPr>
        <p:spPr>
          <a:xfrm>
            <a:off x="8204618" y="3881647"/>
            <a:ext cx="236725" cy="468063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F8B280-F159-4DBA-83EB-3BB27715CF9B}"/>
              </a:ext>
            </a:extLst>
          </p:cNvPr>
          <p:cNvSpPr/>
          <p:nvPr/>
        </p:nvSpPr>
        <p:spPr>
          <a:xfrm>
            <a:off x="5347216" y="6055607"/>
            <a:ext cx="69230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[Understanding Deep Image Representations by Inverting Them, Mahendran and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Vedaldi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2014]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54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4" grpId="0" animBg="1"/>
      <p:bldP spid="45" grpId="0" animBg="1"/>
      <p:bldP spid="46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the original image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20064" y="2145754"/>
                <a:ext cx="5082347" cy="859803"/>
              </a:xfrm>
              <a:custGeom>
                <a:avLst/>
                <a:gdLst>
                  <a:gd name="connsiteX0" fmla="*/ 0 w 5082347"/>
                  <a:gd name="connsiteY0" fmla="*/ 0 h 859803"/>
                  <a:gd name="connsiteX1" fmla="*/ 736940 w 5082347"/>
                  <a:gd name="connsiteY1" fmla="*/ 0 h 859803"/>
                  <a:gd name="connsiteX2" fmla="*/ 1473881 w 5082347"/>
                  <a:gd name="connsiteY2" fmla="*/ 0 h 859803"/>
                  <a:gd name="connsiteX3" fmla="*/ 2058351 w 5082347"/>
                  <a:gd name="connsiteY3" fmla="*/ 0 h 859803"/>
                  <a:gd name="connsiteX4" fmla="*/ 2541174 w 5082347"/>
                  <a:gd name="connsiteY4" fmla="*/ 0 h 859803"/>
                  <a:gd name="connsiteX5" fmla="*/ 3176467 w 5082347"/>
                  <a:gd name="connsiteY5" fmla="*/ 0 h 859803"/>
                  <a:gd name="connsiteX6" fmla="*/ 3710113 w 5082347"/>
                  <a:gd name="connsiteY6" fmla="*/ 0 h 859803"/>
                  <a:gd name="connsiteX7" fmla="*/ 4396230 w 5082347"/>
                  <a:gd name="connsiteY7" fmla="*/ 0 h 859803"/>
                  <a:gd name="connsiteX8" fmla="*/ 5082347 w 5082347"/>
                  <a:gd name="connsiteY8" fmla="*/ 0 h 859803"/>
                  <a:gd name="connsiteX9" fmla="*/ 5082347 w 5082347"/>
                  <a:gd name="connsiteY9" fmla="*/ 438500 h 859803"/>
                  <a:gd name="connsiteX10" fmla="*/ 5082347 w 5082347"/>
                  <a:gd name="connsiteY10" fmla="*/ 859803 h 859803"/>
                  <a:gd name="connsiteX11" fmla="*/ 4447054 w 5082347"/>
                  <a:gd name="connsiteY11" fmla="*/ 859803 h 859803"/>
                  <a:gd name="connsiteX12" fmla="*/ 3760937 w 5082347"/>
                  <a:gd name="connsiteY12" fmla="*/ 859803 h 859803"/>
                  <a:gd name="connsiteX13" fmla="*/ 3074820 w 5082347"/>
                  <a:gd name="connsiteY13" fmla="*/ 859803 h 859803"/>
                  <a:gd name="connsiteX14" fmla="*/ 2388703 w 5082347"/>
                  <a:gd name="connsiteY14" fmla="*/ 859803 h 859803"/>
                  <a:gd name="connsiteX15" fmla="*/ 1753410 w 5082347"/>
                  <a:gd name="connsiteY15" fmla="*/ 859803 h 859803"/>
                  <a:gd name="connsiteX16" fmla="*/ 1067293 w 5082347"/>
                  <a:gd name="connsiteY16" fmla="*/ 859803 h 859803"/>
                  <a:gd name="connsiteX17" fmla="*/ 0 w 5082347"/>
                  <a:gd name="connsiteY17" fmla="*/ 859803 h 859803"/>
                  <a:gd name="connsiteX18" fmla="*/ 0 w 5082347"/>
                  <a:gd name="connsiteY18" fmla="*/ 447098 h 859803"/>
                  <a:gd name="connsiteX19" fmla="*/ 0 w 5082347"/>
                  <a:gd name="connsiteY19" fmla="*/ 0 h 85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082347" h="859803" fill="none" extrusionOk="0">
                    <a:moveTo>
                      <a:pt x="0" y="0"/>
                    </a:moveTo>
                    <a:cubicBezTo>
                      <a:pt x="148528" y="-20908"/>
                      <a:pt x="406587" y="553"/>
                      <a:pt x="736940" y="0"/>
                    </a:cubicBezTo>
                    <a:cubicBezTo>
                      <a:pt x="1067293" y="-553"/>
                      <a:pt x="1204575" y="14773"/>
                      <a:pt x="1473881" y="0"/>
                    </a:cubicBezTo>
                    <a:cubicBezTo>
                      <a:pt x="1743187" y="-14773"/>
                      <a:pt x="1880486" y="-15770"/>
                      <a:pt x="2058351" y="0"/>
                    </a:cubicBezTo>
                    <a:cubicBezTo>
                      <a:pt x="2236216" y="15770"/>
                      <a:pt x="2309553" y="-12408"/>
                      <a:pt x="2541174" y="0"/>
                    </a:cubicBezTo>
                    <a:cubicBezTo>
                      <a:pt x="2772795" y="12408"/>
                      <a:pt x="2887263" y="-15862"/>
                      <a:pt x="3176467" y="0"/>
                    </a:cubicBezTo>
                    <a:cubicBezTo>
                      <a:pt x="3465671" y="15862"/>
                      <a:pt x="3594897" y="582"/>
                      <a:pt x="3710113" y="0"/>
                    </a:cubicBezTo>
                    <a:cubicBezTo>
                      <a:pt x="3825329" y="-582"/>
                      <a:pt x="4108197" y="163"/>
                      <a:pt x="4396230" y="0"/>
                    </a:cubicBezTo>
                    <a:cubicBezTo>
                      <a:pt x="4684263" y="-163"/>
                      <a:pt x="4777185" y="-3779"/>
                      <a:pt x="5082347" y="0"/>
                    </a:cubicBezTo>
                    <a:cubicBezTo>
                      <a:pt x="5087171" y="126060"/>
                      <a:pt x="5064637" y="308365"/>
                      <a:pt x="5082347" y="438500"/>
                    </a:cubicBezTo>
                    <a:cubicBezTo>
                      <a:pt x="5100057" y="568635"/>
                      <a:pt x="5066389" y="760201"/>
                      <a:pt x="5082347" y="859803"/>
                    </a:cubicBezTo>
                    <a:cubicBezTo>
                      <a:pt x="4789495" y="850193"/>
                      <a:pt x="4756739" y="869745"/>
                      <a:pt x="4447054" y="859803"/>
                    </a:cubicBezTo>
                    <a:cubicBezTo>
                      <a:pt x="4137369" y="849861"/>
                      <a:pt x="4081902" y="868016"/>
                      <a:pt x="3760937" y="859803"/>
                    </a:cubicBezTo>
                    <a:cubicBezTo>
                      <a:pt x="3439972" y="851590"/>
                      <a:pt x="3288503" y="879228"/>
                      <a:pt x="3074820" y="859803"/>
                    </a:cubicBezTo>
                    <a:cubicBezTo>
                      <a:pt x="2861137" y="840378"/>
                      <a:pt x="2664799" y="850507"/>
                      <a:pt x="2388703" y="859803"/>
                    </a:cubicBezTo>
                    <a:cubicBezTo>
                      <a:pt x="2112607" y="869099"/>
                      <a:pt x="1908740" y="881423"/>
                      <a:pt x="1753410" y="859803"/>
                    </a:cubicBezTo>
                    <a:cubicBezTo>
                      <a:pt x="1598080" y="838183"/>
                      <a:pt x="1369630" y="831096"/>
                      <a:pt x="1067293" y="859803"/>
                    </a:cubicBezTo>
                    <a:cubicBezTo>
                      <a:pt x="764956" y="888510"/>
                      <a:pt x="527991" y="822143"/>
                      <a:pt x="0" y="859803"/>
                    </a:cubicBezTo>
                    <a:cubicBezTo>
                      <a:pt x="8282" y="664588"/>
                      <a:pt x="-9321" y="543143"/>
                      <a:pt x="0" y="447098"/>
                    </a:cubicBezTo>
                    <a:cubicBezTo>
                      <a:pt x="9321" y="351053"/>
                      <a:pt x="-14099" y="184481"/>
                      <a:pt x="0" y="0"/>
                    </a:cubicBezTo>
                    <a:close/>
                  </a:path>
                  <a:path w="5082347" h="859803" stroke="0" extrusionOk="0">
                    <a:moveTo>
                      <a:pt x="0" y="0"/>
                    </a:moveTo>
                    <a:cubicBezTo>
                      <a:pt x="156398" y="33354"/>
                      <a:pt x="530977" y="-781"/>
                      <a:pt x="736940" y="0"/>
                    </a:cubicBezTo>
                    <a:cubicBezTo>
                      <a:pt x="942903" y="781"/>
                      <a:pt x="1010999" y="-3709"/>
                      <a:pt x="1219763" y="0"/>
                    </a:cubicBezTo>
                    <a:cubicBezTo>
                      <a:pt x="1428527" y="3709"/>
                      <a:pt x="1673906" y="4773"/>
                      <a:pt x="1956704" y="0"/>
                    </a:cubicBezTo>
                    <a:cubicBezTo>
                      <a:pt x="2239502" y="-4773"/>
                      <a:pt x="2389844" y="14972"/>
                      <a:pt x="2642820" y="0"/>
                    </a:cubicBezTo>
                    <a:cubicBezTo>
                      <a:pt x="2895796" y="-14972"/>
                      <a:pt x="3056456" y="-3865"/>
                      <a:pt x="3379761" y="0"/>
                    </a:cubicBezTo>
                    <a:cubicBezTo>
                      <a:pt x="3703066" y="3865"/>
                      <a:pt x="3671009" y="12549"/>
                      <a:pt x="3913407" y="0"/>
                    </a:cubicBezTo>
                    <a:cubicBezTo>
                      <a:pt x="4155805" y="-12549"/>
                      <a:pt x="4234788" y="-595"/>
                      <a:pt x="4497877" y="0"/>
                    </a:cubicBezTo>
                    <a:cubicBezTo>
                      <a:pt x="4760966" y="595"/>
                      <a:pt x="4837333" y="-2240"/>
                      <a:pt x="5082347" y="0"/>
                    </a:cubicBezTo>
                    <a:cubicBezTo>
                      <a:pt x="5077536" y="120686"/>
                      <a:pt x="5097652" y="229558"/>
                      <a:pt x="5082347" y="404107"/>
                    </a:cubicBezTo>
                    <a:cubicBezTo>
                      <a:pt x="5067042" y="578656"/>
                      <a:pt x="5072938" y="675525"/>
                      <a:pt x="5082347" y="859803"/>
                    </a:cubicBezTo>
                    <a:cubicBezTo>
                      <a:pt x="4890797" y="847513"/>
                      <a:pt x="4743744" y="877686"/>
                      <a:pt x="4548701" y="859803"/>
                    </a:cubicBezTo>
                    <a:cubicBezTo>
                      <a:pt x="4353658" y="841920"/>
                      <a:pt x="4160329" y="848949"/>
                      <a:pt x="3811760" y="859803"/>
                    </a:cubicBezTo>
                    <a:cubicBezTo>
                      <a:pt x="3463191" y="870657"/>
                      <a:pt x="3508346" y="834473"/>
                      <a:pt x="3227290" y="859803"/>
                    </a:cubicBezTo>
                    <a:cubicBezTo>
                      <a:pt x="2946234" y="885134"/>
                      <a:pt x="2884849" y="862154"/>
                      <a:pt x="2693644" y="859803"/>
                    </a:cubicBezTo>
                    <a:cubicBezTo>
                      <a:pt x="2502439" y="857452"/>
                      <a:pt x="2379757" y="888358"/>
                      <a:pt x="2109174" y="859803"/>
                    </a:cubicBezTo>
                    <a:cubicBezTo>
                      <a:pt x="1838591" y="831249"/>
                      <a:pt x="1641480" y="853914"/>
                      <a:pt x="1473881" y="859803"/>
                    </a:cubicBezTo>
                    <a:cubicBezTo>
                      <a:pt x="1306282" y="865692"/>
                      <a:pt x="1027394" y="859924"/>
                      <a:pt x="736940" y="859803"/>
                    </a:cubicBezTo>
                    <a:cubicBezTo>
                      <a:pt x="446486" y="859682"/>
                      <a:pt x="159438" y="841494"/>
                      <a:pt x="0" y="859803"/>
                    </a:cubicBezTo>
                    <a:cubicBezTo>
                      <a:pt x="-11909" y="685908"/>
                      <a:pt x="-16846" y="535284"/>
                      <a:pt x="0" y="429902"/>
                    </a:cubicBezTo>
                    <a:cubicBezTo>
                      <a:pt x="16846" y="324520"/>
                      <a:pt x="4464" y="105714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587337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9144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𝐻𝑥𝑊𝑥𝐶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64" y="2145754"/>
                <a:ext cx="5082347" cy="859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58733707">
                      <a:custGeom>
                        <a:avLst/>
                        <a:gdLst>
                          <a:gd name="connsiteX0" fmla="*/ 0 w 5082347"/>
                          <a:gd name="connsiteY0" fmla="*/ 0 h 859803"/>
                          <a:gd name="connsiteX1" fmla="*/ 736940 w 5082347"/>
                          <a:gd name="connsiteY1" fmla="*/ 0 h 859803"/>
                          <a:gd name="connsiteX2" fmla="*/ 1473881 w 5082347"/>
                          <a:gd name="connsiteY2" fmla="*/ 0 h 859803"/>
                          <a:gd name="connsiteX3" fmla="*/ 2058351 w 5082347"/>
                          <a:gd name="connsiteY3" fmla="*/ 0 h 859803"/>
                          <a:gd name="connsiteX4" fmla="*/ 2541174 w 5082347"/>
                          <a:gd name="connsiteY4" fmla="*/ 0 h 859803"/>
                          <a:gd name="connsiteX5" fmla="*/ 3176467 w 5082347"/>
                          <a:gd name="connsiteY5" fmla="*/ 0 h 859803"/>
                          <a:gd name="connsiteX6" fmla="*/ 3710113 w 5082347"/>
                          <a:gd name="connsiteY6" fmla="*/ 0 h 859803"/>
                          <a:gd name="connsiteX7" fmla="*/ 4396230 w 5082347"/>
                          <a:gd name="connsiteY7" fmla="*/ 0 h 859803"/>
                          <a:gd name="connsiteX8" fmla="*/ 5082347 w 5082347"/>
                          <a:gd name="connsiteY8" fmla="*/ 0 h 859803"/>
                          <a:gd name="connsiteX9" fmla="*/ 5082347 w 5082347"/>
                          <a:gd name="connsiteY9" fmla="*/ 438500 h 859803"/>
                          <a:gd name="connsiteX10" fmla="*/ 5082347 w 5082347"/>
                          <a:gd name="connsiteY10" fmla="*/ 859803 h 859803"/>
                          <a:gd name="connsiteX11" fmla="*/ 4447054 w 5082347"/>
                          <a:gd name="connsiteY11" fmla="*/ 859803 h 859803"/>
                          <a:gd name="connsiteX12" fmla="*/ 3760937 w 5082347"/>
                          <a:gd name="connsiteY12" fmla="*/ 859803 h 859803"/>
                          <a:gd name="connsiteX13" fmla="*/ 3074820 w 5082347"/>
                          <a:gd name="connsiteY13" fmla="*/ 859803 h 859803"/>
                          <a:gd name="connsiteX14" fmla="*/ 2388703 w 5082347"/>
                          <a:gd name="connsiteY14" fmla="*/ 859803 h 859803"/>
                          <a:gd name="connsiteX15" fmla="*/ 1753410 w 5082347"/>
                          <a:gd name="connsiteY15" fmla="*/ 859803 h 859803"/>
                          <a:gd name="connsiteX16" fmla="*/ 1067293 w 5082347"/>
                          <a:gd name="connsiteY16" fmla="*/ 859803 h 859803"/>
                          <a:gd name="connsiteX17" fmla="*/ 0 w 5082347"/>
                          <a:gd name="connsiteY17" fmla="*/ 859803 h 859803"/>
                          <a:gd name="connsiteX18" fmla="*/ 0 w 5082347"/>
                          <a:gd name="connsiteY18" fmla="*/ 447098 h 859803"/>
                          <a:gd name="connsiteX19" fmla="*/ 0 w 5082347"/>
                          <a:gd name="connsiteY19" fmla="*/ 0 h 8598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5082347" h="859803" fill="none" extrusionOk="0">
                            <a:moveTo>
                              <a:pt x="0" y="0"/>
                            </a:moveTo>
                            <a:cubicBezTo>
                              <a:pt x="148528" y="-20908"/>
                              <a:pt x="406587" y="553"/>
                              <a:pt x="736940" y="0"/>
                            </a:cubicBezTo>
                            <a:cubicBezTo>
                              <a:pt x="1067293" y="-553"/>
                              <a:pt x="1204575" y="14773"/>
                              <a:pt x="1473881" y="0"/>
                            </a:cubicBezTo>
                            <a:cubicBezTo>
                              <a:pt x="1743187" y="-14773"/>
                              <a:pt x="1880486" y="-15770"/>
                              <a:pt x="2058351" y="0"/>
                            </a:cubicBezTo>
                            <a:cubicBezTo>
                              <a:pt x="2236216" y="15770"/>
                              <a:pt x="2309553" y="-12408"/>
                              <a:pt x="2541174" y="0"/>
                            </a:cubicBezTo>
                            <a:cubicBezTo>
                              <a:pt x="2772795" y="12408"/>
                              <a:pt x="2887263" y="-15862"/>
                              <a:pt x="3176467" y="0"/>
                            </a:cubicBezTo>
                            <a:cubicBezTo>
                              <a:pt x="3465671" y="15862"/>
                              <a:pt x="3594897" y="582"/>
                              <a:pt x="3710113" y="0"/>
                            </a:cubicBezTo>
                            <a:cubicBezTo>
                              <a:pt x="3825329" y="-582"/>
                              <a:pt x="4108197" y="163"/>
                              <a:pt x="4396230" y="0"/>
                            </a:cubicBezTo>
                            <a:cubicBezTo>
                              <a:pt x="4684263" y="-163"/>
                              <a:pt x="4777185" y="-3779"/>
                              <a:pt x="5082347" y="0"/>
                            </a:cubicBezTo>
                            <a:cubicBezTo>
                              <a:pt x="5087171" y="126060"/>
                              <a:pt x="5064637" y="308365"/>
                              <a:pt x="5082347" y="438500"/>
                            </a:cubicBezTo>
                            <a:cubicBezTo>
                              <a:pt x="5100057" y="568635"/>
                              <a:pt x="5066389" y="760201"/>
                              <a:pt x="5082347" y="859803"/>
                            </a:cubicBezTo>
                            <a:cubicBezTo>
                              <a:pt x="4789495" y="850193"/>
                              <a:pt x="4756739" y="869745"/>
                              <a:pt x="4447054" y="859803"/>
                            </a:cubicBezTo>
                            <a:cubicBezTo>
                              <a:pt x="4137369" y="849861"/>
                              <a:pt x="4081902" y="868016"/>
                              <a:pt x="3760937" y="859803"/>
                            </a:cubicBezTo>
                            <a:cubicBezTo>
                              <a:pt x="3439972" y="851590"/>
                              <a:pt x="3288503" y="879228"/>
                              <a:pt x="3074820" y="859803"/>
                            </a:cubicBezTo>
                            <a:cubicBezTo>
                              <a:pt x="2861137" y="840378"/>
                              <a:pt x="2664799" y="850507"/>
                              <a:pt x="2388703" y="859803"/>
                            </a:cubicBezTo>
                            <a:cubicBezTo>
                              <a:pt x="2112607" y="869099"/>
                              <a:pt x="1908740" y="881423"/>
                              <a:pt x="1753410" y="859803"/>
                            </a:cubicBezTo>
                            <a:cubicBezTo>
                              <a:pt x="1598080" y="838183"/>
                              <a:pt x="1369630" y="831096"/>
                              <a:pt x="1067293" y="859803"/>
                            </a:cubicBezTo>
                            <a:cubicBezTo>
                              <a:pt x="764956" y="888510"/>
                              <a:pt x="527991" y="822143"/>
                              <a:pt x="0" y="859803"/>
                            </a:cubicBezTo>
                            <a:cubicBezTo>
                              <a:pt x="8282" y="664588"/>
                              <a:pt x="-9321" y="543143"/>
                              <a:pt x="0" y="447098"/>
                            </a:cubicBezTo>
                            <a:cubicBezTo>
                              <a:pt x="9321" y="351053"/>
                              <a:pt x="-14099" y="184481"/>
                              <a:pt x="0" y="0"/>
                            </a:cubicBezTo>
                            <a:close/>
                          </a:path>
                          <a:path w="5082347" h="859803" stroke="0" extrusionOk="0">
                            <a:moveTo>
                              <a:pt x="0" y="0"/>
                            </a:moveTo>
                            <a:cubicBezTo>
                              <a:pt x="156398" y="33354"/>
                              <a:pt x="530977" y="-781"/>
                              <a:pt x="736940" y="0"/>
                            </a:cubicBezTo>
                            <a:cubicBezTo>
                              <a:pt x="942903" y="781"/>
                              <a:pt x="1010999" y="-3709"/>
                              <a:pt x="1219763" y="0"/>
                            </a:cubicBezTo>
                            <a:cubicBezTo>
                              <a:pt x="1428527" y="3709"/>
                              <a:pt x="1673906" y="4773"/>
                              <a:pt x="1956704" y="0"/>
                            </a:cubicBezTo>
                            <a:cubicBezTo>
                              <a:pt x="2239502" y="-4773"/>
                              <a:pt x="2389844" y="14972"/>
                              <a:pt x="2642820" y="0"/>
                            </a:cubicBezTo>
                            <a:cubicBezTo>
                              <a:pt x="2895796" y="-14972"/>
                              <a:pt x="3056456" y="-3865"/>
                              <a:pt x="3379761" y="0"/>
                            </a:cubicBezTo>
                            <a:cubicBezTo>
                              <a:pt x="3703066" y="3865"/>
                              <a:pt x="3671009" y="12549"/>
                              <a:pt x="3913407" y="0"/>
                            </a:cubicBezTo>
                            <a:cubicBezTo>
                              <a:pt x="4155805" y="-12549"/>
                              <a:pt x="4234788" y="-595"/>
                              <a:pt x="4497877" y="0"/>
                            </a:cubicBezTo>
                            <a:cubicBezTo>
                              <a:pt x="4760966" y="595"/>
                              <a:pt x="4837333" y="-2240"/>
                              <a:pt x="5082347" y="0"/>
                            </a:cubicBezTo>
                            <a:cubicBezTo>
                              <a:pt x="5077536" y="120686"/>
                              <a:pt x="5097652" y="229558"/>
                              <a:pt x="5082347" y="404107"/>
                            </a:cubicBezTo>
                            <a:cubicBezTo>
                              <a:pt x="5067042" y="578656"/>
                              <a:pt x="5072938" y="675525"/>
                              <a:pt x="5082347" y="859803"/>
                            </a:cubicBezTo>
                            <a:cubicBezTo>
                              <a:pt x="4890797" y="847513"/>
                              <a:pt x="4743744" y="877686"/>
                              <a:pt x="4548701" y="859803"/>
                            </a:cubicBezTo>
                            <a:cubicBezTo>
                              <a:pt x="4353658" y="841920"/>
                              <a:pt x="4160329" y="848949"/>
                              <a:pt x="3811760" y="859803"/>
                            </a:cubicBezTo>
                            <a:cubicBezTo>
                              <a:pt x="3463191" y="870657"/>
                              <a:pt x="3508346" y="834473"/>
                              <a:pt x="3227290" y="859803"/>
                            </a:cubicBezTo>
                            <a:cubicBezTo>
                              <a:pt x="2946234" y="885134"/>
                              <a:pt x="2884849" y="862154"/>
                              <a:pt x="2693644" y="859803"/>
                            </a:cubicBezTo>
                            <a:cubicBezTo>
                              <a:pt x="2502439" y="857452"/>
                              <a:pt x="2379757" y="888358"/>
                              <a:pt x="2109174" y="859803"/>
                            </a:cubicBezTo>
                            <a:cubicBezTo>
                              <a:pt x="1838591" y="831249"/>
                              <a:pt x="1641480" y="853914"/>
                              <a:pt x="1473881" y="859803"/>
                            </a:cubicBezTo>
                            <a:cubicBezTo>
                              <a:pt x="1306282" y="865692"/>
                              <a:pt x="1027394" y="859924"/>
                              <a:pt x="736940" y="859803"/>
                            </a:cubicBezTo>
                            <a:cubicBezTo>
                              <a:pt x="446486" y="859682"/>
                              <a:pt x="159438" y="841494"/>
                              <a:pt x="0" y="859803"/>
                            </a:cubicBezTo>
                            <a:cubicBezTo>
                              <a:pt x="-11909" y="685908"/>
                              <a:pt x="-16846" y="535284"/>
                              <a:pt x="0" y="429902"/>
                            </a:cubicBezTo>
                            <a:cubicBezTo>
                              <a:pt x="16846" y="324520"/>
                              <a:pt x="4464" y="1057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095085" y="3337695"/>
                <a:ext cx="4338152" cy="859803"/>
              </a:xfrm>
              <a:custGeom>
                <a:avLst/>
                <a:gdLst>
                  <a:gd name="connsiteX0" fmla="*/ 0 w 4338152"/>
                  <a:gd name="connsiteY0" fmla="*/ 0 h 859803"/>
                  <a:gd name="connsiteX1" fmla="*/ 489591 w 4338152"/>
                  <a:gd name="connsiteY1" fmla="*/ 0 h 859803"/>
                  <a:gd name="connsiteX2" fmla="*/ 979183 w 4338152"/>
                  <a:gd name="connsiteY2" fmla="*/ 0 h 859803"/>
                  <a:gd name="connsiteX3" fmla="*/ 1468774 w 4338152"/>
                  <a:gd name="connsiteY3" fmla="*/ 0 h 859803"/>
                  <a:gd name="connsiteX4" fmla="*/ 2045129 w 4338152"/>
                  <a:gd name="connsiteY4" fmla="*/ 0 h 859803"/>
                  <a:gd name="connsiteX5" fmla="*/ 2664865 w 4338152"/>
                  <a:gd name="connsiteY5" fmla="*/ 0 h 859803"/>
                  <a:gd name="connsiteX6" fmla="*/ 3371364 w 4338152"/>
                  <a:gd name="connsiteY6" fmla="*/ 0 h 859803"/>
                  <a:gd name="connsiteX7" fmla="*/ 4338152 w 4338152"/>
                  <a:gd name="connsiteY7" fmla="*/ 0 h 859803"/>
                  <a:gd name="connsiteX8" fmla="*/ 4338152 w 4338152"/>
                  <a:gd name="connsiteY8" fmla="*/ 421303 h 859803"/>
                  <a:gd name="connsiteX9" fmla="*/ 4338152 w 4338152"/>
                  <a:gd name="connsiteY9" fmla="*/ 859803 h 859803"/>
                  <a:gd name="connsiteX10" fmla="*/ 3718416 w 4338152"/>
                  <a:gd name="connsiteY10" fmla="*/ 859803 h 859803"/>
                  <a:gd name="connsiteX11" fmla="*/ 3055298 w 4338152"/>
                  <a:gd name="connsiteY11" fmla="*/ 859803 h 859803"/>
                  <a:gd name="connsiteX12" fmla="*/ 2478944 w 4338152"/>
                  <a:gd name="connsiteY12" fmla="*/ 859803 h 859803"/>
                  <a:gd name="connsiteX13" fmla="*/ 1989353 w 4338152"/>
                  <a:gd name="connsiteY13" fmla="*/ 859803 h 859803"/>
                  <a:gd name="connsiteX14" fmla="*/ 1412998 w 4338152"/>
                  <a:gd name="connsiteY14" fmla="*/ 859803 h 859803"/>
                  <a:gd name="connsiteX15" fmla="*/ 923407 w 4338152"/>
                  <a:gd name="connsiteY15" fmla="*/ 859803 h 859803"/>
                  <a:gd name="connsiteX16" fmla="*/ 0 w 4338152"/>
                  <a:gd name="connsiteY16" fmla="*/ 859803 h 859803"/>
                  <a:gd name="connsiteX17" fmla="*/ 0 w 4338152"/>
                  <a:gd name="connsiteY17" fmla="*/ 438500 h 859803"/>
                  <a:gd name="connsiteX18" fmla="*/ 0 w 4338152"/>
                  <a:gd name="connsiteY18" fmla="*/ 0 h 85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38152" h="859803" fill="none" extrusionOk="0">
                    <a:moveTo>
                      <a:pt x="0" y="0"/>
                    </a:moveTo>
                    <a:cubicBezTo>
                      <a:pt x="237774" y="-5145"/>
                      <a:pt x="359815" y="-6662"/>
                      <a:pt x="489591" y="0"/>
                    </a:cubicBezTo>
                    <a:cubicBezTo>
                      <a:pt x="619367" y="6662"/>
                      <a:pt x="853154" y="21344"/>
                      <a:pt x="979183" y="0"/>
                    </a:cubicBezTo>
                    <a:cubicBezTo>
                      <a:pt x="1105212" y="-21344"/>
                      <a:pt x="1236669" y="7516"/>
                      <a:pt x="1468774" y="0"/>
                    </a:cubicBezTo>
                    <a:cubicBezTo>
                      <a:pt x="1700879" y="-7516"/>
                      <a:pt x="1912931" y="6915"/>
                      <a:pt x="2045129" y="0"/>
                    </a:cubicBezTo>
                    <a:cubicBezTo>
                      <a:pt x="2177328" y="-6915"/>
                      <a:pt x="2413389" y="23297"/>
                      <a:pt x="2664865" y="0"/>
                    </a:cubicBezTo>
                    <a:cubicBezTo>
                      <a:pt x="2916341" y="-23297"/>
                      <a:pt x="3167113" y="4582"/>
                      <a:pt x="3371364" y="0"/>
                    </a:cubicBezTo>
                    <a:cubicBezTo>
                      <a:pt x="3575615" y="-4582"/>
                      <a:pt x="3892551" y="21809"/>
                      <a:pt x="4338152" y="0"/>
                    </a:cubicBezTo>
                    <a:cubicBezTo>
                      <a:pt x="4349065" y="104298"/>
                      <a:pt x="4339851" y="312275"/>
                      <a:pt x="4338152" y="421303"/>
                    </a:cubicBezTo>
                    <a:cubicBezTo>
                      <a:pt x="4336453" y="530331"/>
                      <a:pt x="4351443" y="687850"/>
                      <a:pt x="4338152" y="859803"/>
                    </a:cubicBezTo>
                    <a:cubicBezTo>
                      <a:pt x="4140659" y="880359"/>
                      <a:pt x="3966447" y="847335"/>
                      <a:pt x="3718416" y="859803"/>
                    </a:cubicBezTo>
                    <a:cubicBezTo>
                      <a:pt x="3470385" y="872271"/>
                      <a:pt x="3323073" y="879968"/>
                      <a:pt x="3055298" y="859803"/>
                    </a:cubicBezTo>
                    <a:cubicBezTo>
                      <a:pt x="2787523" y="839638"/>
                      <a:pt x="2649379" y="865976"/>
                      <a:pt x="2478944" y="859803"/>
                    </a:cubicBezTo>
                    <a:cubicBezTo>
                      <a:pt x="2308509" y="853630"/>
                      <a:pt x="2134064" y="861345"/>
                      <a:pt x="1989353" y="859803"/>
                    </a:cubicBezTo>
                    <a:cubicBezTo>
                      <a:pt x="1844642" y="858261"/>
                      <a:pt x="1584007" y="862121"/>
                      <a:pt x="1412998" y="859803"/>
                    </a:cubicBezTo>
                    <a:cubicBezTo>
                      <a:pt x="1241989" y="857485"/>
                      <a:pt x="1056290" y="882550"/>
                      <a:pt x="923407" y="859803"/>
                    </a:cubicBezTo>
                    <a:cubicBezTo>
                      <a:pt x="790524" y="837056"/>
                      <a:pt x="333908" y="848389"/>
                      <a:pt x="0" y="859803"/>
                    </a:cubicBezTo>
                    <a:cubicBezTo>
                      <a:pt x="9294" y="669635"/>
                      <a:pt x="15737" y="594668"/>
                      <a:pt x="0" y="438500"/>
                    </a:cubicBezTo>
                    <a:cubicBezTo>
                      <a:pt x="-15737" y="282332"/>
                      <a:pt x="4631" y="125507"/>
                      <a:pt x="0" y="0"/>
                    </a:cubicBezTo>
                    <a:close/>
                  </a:path>
                  <a:path w="4338152" h="859803" stroke="0" extrusionOk="0">
                    <a:moveTo>
                      <a:pt x="0" y="0"/>
                    </a:moveTo>
                    <a:cubicBezTo>
                      <a:pt x="130332" y="-18397"/>
                      <a:pt x="462601" y="-16863"/>
                      <a:pt x="619736" y="0"/>
                    </a:cubicBezTo>
                    <a:cubicBezTo>
                      <a:pt x="776871" y="16863"/>
                      <a:pt x="993346" y="-1419"/>
                      <a:pt x="1326235" y="0"/>
                    </a:cubicBezTo>
                    <a:cubicBezTo>
                      <a:pt x="1659124" y="1419"/>
                      <a:pt x="1628903" y="1198"/>
                      <a:pt x="1859208" y="0"/>
                    </a:cubicBezTo>
                    <a:cubicBezTo>
                      <a:pt x="2089513" y="-1198"/>
                      <a:pt x="2211165" y="-11137"/>
                      <a:pt x="2522326" y="0"/>
                    </a:cubicBezTo>
                    <a:cubicBezTo>
                      <a:pt x="2833487" y="11137"/>
                      <a:pt x="2859858" y="4747"/>
                      <a:pt x="3055298" y="0"/>
                    </a:cubicBezTo>
                    <a:cubicBezTo>
                      <a:pt x="3250738" y="-4747"/>
                      <a:pt x="3601291" y="33621"/>
                      <a:pt x="3761798" y="0"/>
                    </a:cubicBezTo>
                    <a:cubicBezTo>
                      <a:pt x="3922305" y="-33621"/>
                      <a:pt x="4085149" y="-22625"/>
                      <a:pt x="4338152" y="0"/>
                    </a:cubicBezTo>
                    <a:cubicBezTo>
                      <a:pt x="4334636" y="217444"/>
                      <a:pt x="4334369" y="294797"/>
                      <a:pt x="4338152" y="447098"/>
                    </a:cubicBezTo>
                    <a:cubicBezTo>
                      <a:pt x="4341935" y="599399"/>
                      <a:pt x="4320880" y="695459"/>
                      <a:pt x="4338152" y="859803"/>
                    </a:cubicBezTo>
                    <a:cubicBezTo>
                      <a:pt x="4205702" y="852093"/>
                      <a:pt x="4054133" y="856427"/>
                      <a:pt x="3848561" y="859803"/>
                    </a:cubicBezTo>
                    <a:cubicBezTo>
                      <a:pt x="3642989" y="863179"/>
                      <a:pt x="3367129" y="838990"/>
                      <a:pt x="3228825" y="859803"/>
                    </a:cubicBezTo>
                    <a:cubicBezTo>
                      <a:pt x="3090521" y="880616"/>
                      <a:pt x="2684081" y="848918"/>
                      <a:pt x="2522326" y="859803"/>
                    </a:cubicBezTo>
                    <a:cubicBezTo>
                      <a:pt x="2360571" y="870688"/>
                      <a:pt x="2164564" y="834917"/>
                      <a:pt x="1945971" y="859803"/>
                    </a:cubicBezTo>
                    <a:cubicBezTo>
                      <a:pt x="1727378" y="884689"/>
                      <a:pt x="1500112" y="876986"/>
                      <a:pt x="1239472" y="859803"/>
                    </a:cubicBezTo>
                    <a:cubicBezTo>
                      <a:pt x="978832" y="842620"/>
                      <a:pt x="866893" y="857906"/>
                      <a:pt x="663118" y="859803"/>
                    </a:cubicBezTo>
                    <a:cubicBezTo>
                      <a:pt x="459343" y="861700"/>
                      <a:pt x="319721" y="828400"/>
                      <a:pt x="0" y="859803"/>
                    </a:cubicBezTo>
                    <a:cubicBezTo>
                      <a:pt x="-959" y="746549"/>
                      <a:pt x="-12137" y="542693"/>
                      <a:pt x="0" y="412705"/>
                    </a:cubicBezTo>
                    <a:cubicBezTo>
                      <a:pt x="12137" y="282717"/>
                      <a:pt x="-2015" y="180372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71930238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85" y="3337695"/>
                <a:ext cx="4338152" cy="859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719302387">
                      <a:custGeom>
                        <a:avLst/>
                        <a:gdLst>
                          <a:gd name="connsiteX0" fmla="*/ 0 w 4338152"/>
                          <a:gd name="connsiteY0" fmla="*/ 0 h 859803"/>
                          <a:gd name="connsiteX1" fmla="*/ 489591 w 4338152"/>
                          <a:gd name="connsiteY1" fmla="*/ 0 h 859803"/>
                          <a:gd name="connsiteX2" fmla="*/ 979183 w 4338152"/>
                          <a:gd name="connsiteY2" fmla="*/ 0 h 859803"/>
                          <a:gd name="connsiteX3" fmla="*/ 1468774 w 4338152"/>
                          <a:gd name="connsiteY3" fmla="*/ 0 h 859803"/>
                          <a:gd name="connsiteX4" fmla="*/ 2045129 w 4338152"/>
                          <a:gd name="connsiteY4" fmla="*/ 0 h 859803"/>
                          <a:gd name="connsiteX5" fmla="*/ 2664865 w 4338152"/>
                          <a:gd name="connsiteY5" fmla="*/ 0 h 859803"/>
                          <a:gd name="connsiteX6" fmla="*/ 3371364 w 4338152"/>
                          <a:gd name="connsiteY6" fmla="*/ 0 h 859803"/>
                          <a:gd name="connsiteX7" fmla="*/ 4338152 w 4338152"/>
                          <a:gd name="connsiteY7" fmla="*/ 0 h 859803"/>
                          <a:gd name="connsiteX8" fmla="*/ 4338152 w 4338152"/>
                          <a:gd name="connsiteY8" fmla="*/ 421303 h 859803"/>
                          <a:gd name="connsiteX9" fmla="*/ 4338152 w 4338152"/>
                          <a:gd name="connsiteY9" fmla="*/ 859803 h 859803"/>
                          <a:gd name="connsiteX10" fmla="*/ 3718416 w 4338152"/>
                          <a:gd name="connsiteY10" fmla="*/ 859803 h 859803"/>
                          <a:gd name="connsiteX11" fmla="*/ 3055298 w 4338152"/>
                          <a:gd name="connsiteY11" fmla="*/ 859803 h 859803"/>
                          <a:gd name="connsiteX12" fmla="*/ 2478944 w 4338152"/>
                          <a:gd name="connsiteY12" fmla="*/ 859803 h 859803"/>
                          <a:gd name="connsiteX13" fmla="*/ 1989353 w 4338152"/>
                          <a:gd name="connsiteY13" fmla="*/ 859803 h 859803"/>
                          <a:gd name="connsiteX14" fmla="*/ 1412998 w 4338152"/>
                          <a:gd name="connsiteY14" fmla="*/ 859803 h 859803"/>
                          <a:gd name="connsiteX15" fmla="*/ 923407 w 4338152"/>
                          <a:gd name="connsiteY15" fmla="*/ 859803 h 859803"/>
                          <a:gd name="connsiteX16" fmla="*/ 0 w 4338152"/>
                          <a:gd name="connsiteY16" fmla="*/ 859803 h 859803"/>
                          <a:gd name="connsiteX17" fmla="*/ 0 w 4338152"/>
                          <a:gd name="connsiteY17" fmla="*/ 438500 h 859803"/>
                          <a:gd name="connsiteX18" fmla="*/ 0 w 4338152"/>
                          <a:gd name="connsiteY18" fmla="*/ 0 h 8598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338152" h="859803" fill="none" extrusionOk="0">
                            <a:moveTo>
                              <a:pt x="0" y="0"/>
                            </a:moveTo>
                            <a:cubicBezTo>
                              <a:pt x="237774" y="-5145"/>
                              <a:pt x="359815" y="-6662"/>
                              <a:pt x="489591" y="0"/>
                            </a:cubicBezTo>
                            <a:cubicBezTo>
                              <a:pt x="619367" y="6662"/>
                              <a:pt x="853154" y="21344"/>
                              <a:pt x="979183" y="0"/>
                            </a:cubicBezTo>
                            <a:cubicBezTo>
                              <a:pt x="1105212" y="-21344"/>
                              <a:pt x="1236669" y="7516"/>
                              <a:pt x="1468774" y="0"/>
                            </a:cubicBezTo>
                            <a:cubicBezTo>
                              <a:pt x="1700879" y="-7516"/>
                              <a:pt x="1912931" y="6915"/>
                              <a:pt x="2045129" y="0"/>
                            </a:cubicBezTo>
                            <a:cubicBezTo>
                              <a:pt x="2177328" y="-6915"/>
                              <a:pt x="2413389" y="23297"/>
                              <a:pt x="2664865" y="0"/>
                            </a:cubicBezTo>
                            <a:cubicBezTo>
                              <a:pt x="2916341" y="-23297"/>
                              <a:pt x="3167113" y="4582"/>
                              <a:pt x="3371364" y="0"/>
                            </a:cubicBezTo>
                            <a:cubicBezTo>
                              <a:pt x="3575615" y="-4582"/>
                              <a:pt x="3892551" y="21809"/>
                              <a:pt x="4338152" y="0"/>
                            </a:cubicBezTo>
                            <a:cubicBezTo>
                              <a:pt x="4349065" y="104298"/>
                              <a:pt x="4339851" y="312275"/>
                              <a:pt x="4338152" y="421303"/>
                            </a:cubicBezTo>
                            <a:cubicBezTo>
                              <a:pt x="4336453" y="530331"/>
                              <a:pt x="4351443" y="687850"/>
                              <a:pt x="4338152" y="859803"/>
                            </a:cubicBezTo>
                            <a:cubicBezTo>
                              <a:pt x="4140659" y="880359"/>
                              <a:pt x="3966447" y="847335"/>
                              <a:pt x="3718416" y="859803"/>
                            </a:cubicBezTo>
                            <a:cubicBezTo>
                              <a:pt x="3470385" y="872271"/>
                              <a:pt x="3323073" y="879968"/>
                              <a:pt x="3055298" y="859803"/>
                            </a:cubicBezTo>
                            <a:cubicBezTo>
                              <a:pt x="2787523" y="839638"/>
                              <a:pt x="2649379" y="865976"/>
                              <a:pt x="2478944" y="859803"/>
                            </a:cubicBezTo>
                            <a:cubicBezTo>
                              <a:pt x="2308509" y="853630"/>
                              <a:pt x="2134064" y="861345"/>
                              <a:pt x="1989353" y="859803"/>
                            </a:cubicBezTo>
                            <a:cubicBezTo>
                              <a:pt x="1844642" y="858261"/>
                              <a:pt x="1584007" y="862121"/>
                              <a:pt x="1412998" y="859803"/>
                            </a:cubicBezTo>
                            <a:cubicBezTo>
                              <a:pt x="1241989" y="857485"/>
                              <a:pt x="1056290" y="882550"/>
                              <a:pt x="923407" y="859803"/>
                            </a:cubicBezTo>
                            <a:cubicBezTo>
                              <a:pt x="790524" y="837056"/>
                              <a:pt x="333908" y="848389"/>
                              <a:pt x="0" y="859803"/>
                            </a:cubicBezTo>
                            <a:cubicBezTo>
                              <a:pt x="9294" y="669635"/>
                              <a:pt x="15737" y="594668"/>
                              <a:pt x="0" y="438500"/>
                            </a:cubicBezTo>
                            <a:cubicBezTo>
                              <a:pt x="-15737" y="282332"/>
                              <a:pt x="4631" y="125507"/>
                              <a:pt x="0" y="0"/>
                            </a:cubicBezTo>
                            <a:close/>
                          </a:path>
                          <a:path w="4338152" h="859803" stroke="0" extrusionOk="0">
                            <a:moveTo>
                              <a:pt x="0" y="0"/>
                            </a:moveTo>
                            <a:cubicBezTo>
                              <a:pt x="130332" y="-18397"/>
                              <a:pt x="462601" y="-16863"/>
                              <a:pt x="619736" y="0"/>
                            </a:cubicBezTo>
                            <a:cubicBezTo>
                              <a:pt x="776871" y="16863"/>
                              <a:pt x="993346" y="-1419"/>
                              <a:pt x="1326235" y="0"/>
                            </a:cubicBezTo>
                            <a:cubicBezTo>
                              <a:pt x="1659124" y="1419"/>
                              <a:pt x="1628903" y="1198"/>
                              <a:pt x="1859208" y="0"/>
                            </a:cubicBezTo>
                            <a:cubicBezTo>
                              <a:pt x="2089513" y="-1198"/>
                              <a:pt x="2211165" y="-11137"/>
                              <a:pt x="2522326" y="0"/>
                            </a:cubicBezTo>
                            <a:cubicBezTo>
                              <a:pt x="2833487" y="11137"/>
                              <a:pt x="2859858" y="4747"/>
                              <a:pt x="3055298" y="0"/>
                            </a:cubicBezTo>
                            <a:cubicBezTo>
                              <a:pt x="3250738" y="-4747"/>
                              <a:pt x="3601291" y="33621"/>
                              <a:pt x="3761798" y="0"/>
                            </a:cubicBezTo>
                            <a:cubicBezTo>
                              <a:pt x="3922305" y="-33621"/>
                              <a:pt x="4085149" y="-22625"/>
                              <a:pt x="4338152" y="0"/>
                            </a:cubicBezTo>
                            <a:cubicBezTo>
                              <a:pt x="4334636" y="217444"/>
                              <a:pt x="4334369" y="294797"/>
                              <a:pt x="4338152" y="447098"/>
                            </a:cubicBezTo>
                            <a:cubicBezTo>
                              <a:pt x="4341935" y="599399"/>
                              <a:pt x="4320880" y="695459"/>
                              <a:pt x="4338152" y="859803"/>
                            </a:cubicBezTo>
                            <a:cubicBezTo>
                              <a:pt x="4205702" y="852093"/>
                              <a:pt x="4054133" y="856427"/>
                              <a:pt x="3848561" y="859803"/>
                            </a:cubicBezTo>
                            <a:cubicBezTo>
                              <a:pt x="3642989" y="863179"/>
                              <a:pt x="3367129" y="838990"/>
                              <a:pt x="3228825" y="859803"/>
                            </a:cubicBezTo>
                            <a:cubicBezTo>
                              <a:pt x="3090521" y="880616"/>
                              <a:pt x="2684081" y="848918"/>
                              <a:pt x="2522326" y="859803"/>
                            </a:cubicBezTo>
                            <a:cubicBezTo>
                              <a:pt x="2360571" y="870688"/>
                              <a:pt x="2164564" y="834917"/>
                              <a:pt x="1945971" y="859803"/>
                            </a:cubicBezTo>
                            <a:cubicBezTo>
                              <a:pt x="1727378" y="884689"/>
                              <a:pt x="1500112" y="876986"/>
                              <a:pt x="1239472" y="859803"/>
                            </a:cubicBezTo>
                            <a:cubicBezTo>
                              <a:pt x="978832" y="842620"/>
                              <a:pt x="866893" y="857906"/>
                              <a:pt x="663118" y="859803"/>
                            </a:cubicBezTo>
                            <a:cubicBezTo>
                              <a:pt x="459343" y="861700"/>
                              <a:pt x="319721" y="828400"/>
                              <a:pt x="0" y="859803"/>
                            </a:cubicBezTo>
                            <a:cubicBezTo>
                              <a:pt x="-959" y="746549"/>
                              <a:pt x="-12137" y="542693"/>
                              <a:pt x="0" y="412705"/>
                            </a:cubicBezTo>
                            <a:cubicBezTo>
                              <a:pt x="12137" y="282717"/>
                              <a:pt x="-2015" y="18037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D73EAB9-58D8-413A-8F30-B7D1198ABCB8}"/>
                  </a:ext>
                </a:extLst>
              </p:cNvPr>
              <p:cNvSpPr/>
              <p:nvPr/>
            </p:nvSpPr>
            <p:spPr>
              <a:xfrm>
                <a:off x="1095084" y="4543813"/>
                <a:ext cx="5178125" cy="859803"/>
              </a:xfrm>
              <a:custGeom>
                <a:avLst/>
                <a:gdLst>
                  <a:gd name="connsiteX0" fmla="*/ 0 w 5178125"/>
                  <a:gd name="connsiteY0" fmla="*/ 0 h 859803"/>
                  <a:gd name="connsiteX1" fmla="*/ 491922 w 5178125"/>
                  <a:gd name="connsiteY1" fmla="*/ 0 h 859803"/>
                  <a:gd name="connsiteX2" fmla="*/ 1087406 w 5178125"/>
                  <a:gd name="connsiteY2" fmla="*/ 0 h 859803"/>
                  <a:gd name="connsiteX3" fmla="*/ 1734672 w 5178125"/>
                  <a:gd name="connsiteY3" fmla="*/ 0 h 859803"/>
                  <a:gd name="connsiteX4" fmla="*/ 2485500 w 5178125"/>
                  <a:gd name="connsiteY4" fmla="*/ 0 h 859803"/>
                  <a:gd name="connsiteX5" fmla="*/ 2977422 w 5178125"/>
                  <a:gd name="connsiteY5" fmla="*/ 0 h 859803"/>
                  <a:gd name="connsiteX6" fmla="*/ 3572906 w 5178125"/>
                  <a:gd name="connsiteY6" fmla="*/ 0 h 859803"/>
                  <a:gd name="connsiteX7" fmla="*/ 4168391 w 5178125"/>
                  <a:gd name="connsiteY7" fmla="*/ 0 h 859803"/>
                  <a:gd name="connsiteX8" fmla="*/ 5178125 w 5178125"/>
                  <a:gd name="connsiteY8" fmla="*/ 0 h 859803"/>
                  <a:gd name="connsiteX9" fmla="*/ 5178125 w 5178125"/>
                  <a:gd name="connsiteY9" fmla="*/ 421303 h 859803"/>
                  <a:gd name="connsiteX10" fmla="*/ 5178125 w 5178125"/>
                  <a:gd name="connsiteY10" fmla="*/ 859803 h 859803"/>
                  <a:gd name="connsiteX11" fmla="*/ 4634422 w 5178125"/>
                  <a:gd name="connsiteY11" fmla="*/ 859803 h 859803"/>
                  <a:gd name="connsiteX12" fmla="*/ 4038938 w 5178125"/>
                  <a:gd name="connsiteY12" fmla="*/ 859803 h 859803"/>
                  <a:gd name="connsiteX13" fmla="*/ 3547016 w 5178125"/>
                  <a:gd name="connsiteY13" fmla="*/ 859803 h 859803"/>
                  <a:gd name="connsiteX14" fmla="*/ 2847969 w 5178125"/>
                  <a:gd name="connsiteY14" fmla="*/ 859803 h 859803"/>
                  <a:gd name="connsiteX15" fmla="*/ 2252484 w 5178125"/>
                  <a:gd name="connsiteY15" fmla="*/ 859803 h 859803"/>
                  <a:gd name="connsiteX16" fmla="*/ 1605219 w 5178125"/>
                  <a:gd name="connsiteY16" fmla="*/ 859803 h 859803"/>
                  <a:gd name="connsiteX17" fmla="*/ 1061516 w 5178125"/>
                  <a:gd name="connsiteY17" fmla="*/ 859803 h 859803"/>
                  <a:gd name="connsiteX18" fmla="*/ 0 w 5178125"/>
                  <a:gd name="connsiteY18" fmla="*/ 859803 h 859803"/>
                  <a:gd name="connsiteX19" fmla="*/ 0 w 5178125"/>
                  <a:gd name="connsiteY19" fmla="*/ 455696 h 859803"/>
                  <a:gd name="connsiteX20" fmla="*/ 0 w 5178125"/>
                  <a:gd name="connsiteY20" fmla="*/ 0 h 85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78125" h="859803" fill="none" extrusionOk="0">
                    <a:moveTo>
                      <a:pt x="0" y="0"/>
                    </a:moveTo>
                    <a:cubicBezTo>
                      <a:pt x="193294" y="12486"/>
                      <a:pt x="362403" y="11312"/>
                      <a:pt x="491922" y="0"/>
                    </a:cubicBezTo>
                    <a:cubicBezTo>
                      <a:pt x="621441" y="-11312"/>
                      <a:pt x="904166" y="15755"/>
                      <a:pt x="1087406" y="0"/>
                    </a:cubicBezTo>
                    <a:cubicBezTo>
                      <a:pt x="1270646" y="-15755"/>
                      <a:pt x="1573632" y="27069"/>
                      <a:pt x="1734672" y="0"/>
                    </a:cubicBezTo>
                    <a:cubicBezTo>
                      <a:pt x="1895712" y="-27069"/>
                      <a:pt x="2187483" y="-1550"/>
                      <a:pt x="2485500" y="0"/>
                    </a:cubicBezTo>
                    <a:cubicBezTo>
                      <a:pt x="2783517" y="1550"/>
                      <a:pt x="2767349" y="22225"/>
                      <a:pt x="2977422" y="0"/>
                    </a:cubicBezTo>
                    <a:cubicBezTo>
                      <a:pt x="3187495" y="-22225"/>
                      <a:pt x="3287220" y="10861"/>
                      <a:pt x="3572906" y="0"/>
                    </a:cubicBezTo>
                    <a:cubicBezTo>
                      <a:pt x="3858592" y="-10861"/>
                      <a:pt x="3946136" y="25147"/>
                      <a:pt x="4168391" y="0"/>
                    </a:cubicBezTo>
                    <a:cubicBezTo>
                      <a:pt x="4390647" y="-25147"/>
                      <a:pt x="4742250" y="-49458"/>
                      <a:pt x="5178125" y="0"/>
                    </a:cubicBezTo>
                    <a:cubicBezTo>
                      <a:pt x="5164034" y="141774"/>
                      <a:pt x="5162202" y="272205"/>
                      <a:pt x="5178125" y="421303"/>
                    </a:cubicBezTo>
                    <a:cubicBezTo>
                      <a:pt x="5194048" y="570401"/>
                      <a:pt x="5181064" y="706488"/>
                      <a:pt x="5178125" y="859803"/>
                    </a:cubicBezTo>
                    <a:cubicBezTo>
                      <a:pt x="4962271" y="860457"/>
                      <a:pt x="4808207" y="851924"/>
                      <a:pt x="4634422" y="859803"/>
                    </a:cubicBezTo>
                    <a:cubicBezTo>
                      <a:pt x="4460637" y="867682"/>
                      <a:pt x="4303865" y="834190"/>
                      <a:pt x="4038938" y="859803"/>
                    </a:cubicBezTo>
                    <a:cubicBezTo>
                      <a:pt x="3774011" y="885416"/>
                      <a:pt x="3788444" y="863827"/>
                      <a:pt x="3547016" y="859803"/>
                    </a:cubicBezTo>
                    <a:cubicBezTo>
                      <a:pt x="3305588" y="855779"/>
                      <a:pt x="3089913" y="875847"/>
                      <a:pt x="2847969" y="859803"/>
                    </a:cubicBezTo>
                    <a:cubicBezTo>
                      <a:pt x="2606025" y="843759"/>
                      <a:pt x="2509522" y="839789"/>
                      <a:pt x="2252484" y="859803"/>
                    </a:cubicBezTo>
                    <a:cubicBezTo>
                      <a:pt x="1995446" y="879817"/>
                      <a:pt x="1790626" y="876756"/>
                      <a:pt x="1605219" y="859803"/>
                    </a:cubicBezTo>
                    <a:cubicBezTo>
                      <a:pt x="1419812" y="842850"/>
                      <a:pt x="1209934" y="882417"/>
                      <a:pt x="1061516" y="859803"/>
                    </a:cubicBezTo>
                    <a:cubicBezTo>
                      <a:pt x="913098" y="837189"/>
                      <a:pt x="497149" y="869176"/>
                      <a:pt x="0" y="859803"/>
                    </a:cubicBezTo>
                    <a:cubicBezTo>
                      <a:pt x="14257" y="762635"/>
                      <a:pt x="-11315" y="579894"/>
                      <a:pt x="0" y="455696"/>
                    </a:cubicBezTo>
                    <a:cubicBezTo>
                      <a:pt x="11315" y="331498"/>
                      <a:pt x="8078" y="94908"/>
                      <a:pt x="0" y="0"/>
                    </a:cubicBezTo>
                    <a:close/>
                  </a:path>
                  <a:path w="5178125" h="859803" stroke="0" extrusionOk="0">
                    <a:moveTo>
                      <a:pt x="0" y="0"/>
                    </a:moveTo>
                    <a:cubicBezTo>
                      <a:pt x="191173" y="19981"/>
                      <a:pt x="442513" y="-29684"/>
                      <a:pt x="647266" y="0"/>
                    </a:cubicBezTo>
                    <a:cubicBezTo>
                      <a:pt x="852019" y="29684"/>
                      <a:pt x="1053316" y="22513"/>
                      <a:pt x="1398094" y="0"/>
                    </a:cubicBezTo>
                    <a:cubicBezTo>
                      <a:pt x="1742872" y="-22513"/>
                      <a:pt x="1689833" y="-7183"/>
                      <a:pt x="1941797" y="0"/>
                    </a:cubicBezTo>
                    <a:cubicBezTo>
                      <a:pt x="2193761" y="7183"/>
                      <a:pt x="2351821" y="6155"/>
                      <a:pt x="2640844" y="0"/>
                    </a:cubicBezTo>
                    <a:cubicBezTo>
                      <a:pt x="2929867" y="-6155"/>
                      <a:pt x="2919509" y="-14113"/>
                      <a:pt x="3184547" y="0"/>
                    </a:cubicBezTo>
                    <a:cubicBezTo>
                      <a:pt x="3449585" y="14113"/>
                      <a:pt x="3572196" y="17728"/>
                      <a:pt x="3935375" y="0"/>
                    </a:cubicBezTo>
                    <a:cubicBezTo>
                      <a:pt x="4298554" y="-17728"/>
                      <a:pt x="4374856" y="-27937"/>
                      <a:pt x="4582641" y="0"/>
                    </a:cubicBezTo>
                    <a:cubicBezTo>
                      <a:pt x="4790426" y="27937"/>
                      <a:pt x="4976556" y="-9525"/>
                      <a:pt x="5178125" y="0"/>
                    </a:cubicBezTo>
                    <a:cubicBezTo>
                      <a:pt x="5196733" y="96434"/>
                      <a:pt x="5188696" y="302494"/>
                      <a:pt x="5178125" y="421303"/>
                    </a:cubicBezTo>
                    <a:cubicBezTo>
                      <a:pt x="5167554" y="540112"/>
                      <a:pt x="5179741" y="662575"/>
                      <a:pt x="5178125" y="859803"/>
                    </a:cubicBezTo>
                    <a:cubicBezTo>
                      <a:pt x="5032116" y="880117"/>
                      <a:pt x="4802412" y="833374"/>
                      <a:pt x="4634422" y="859803"/>
                    </a:cubicBezTo>
                    <a:cubicBezTo>
                      <a:pt x="4466432" y="886232"/>
                      <a:pt x="4051849" y="859841"/>
                      <a:pt x="3883594" y="859803"/>
                    </a:cubicBezTo>
                    <a:cubicBezTo>
                      <a:pt x="3715339" y="859765"/>
                      <a:pt x="3473248" y="837819"/>
                      <a:pt x="3288109" y="859803"/>
                    </a:cubicBezTo>
                    <a:cubicBezTo>
                      <a:pt x="3102970" y="881787"/>
                      <a:pt x="2775868" y="891585"/>
                      <a:pt x="2537281" y="859803"/>
                    </a:cubicBezTo>
                    <a:cubicBezTo>
                      <a:pt x="2298694" y="828021"/>
                      <a:pt x="2211352" y="830395"/>
                      <a:pt x="1941797" y="859803"/>
                    </a:cubicBezTo>
                    <a:cubicBezTo>
                      <a:pt x="1672242" y="889211"/>
                      <a:pt x="1492221" y="858652"/>
                      <a:pt x="1346313" y="859803"/>
                    </a:cubicBezTo>
                    <a:cubicBezTo>
                      <a:pt x="1200405" y="860954"/>
                      <a:pt x="934646" y="884825"/>
                      <a:pt x="595484" y="859803"/>
                    </a:cubicBezTo>
                    <a:cubicBezTo>
                      <a:pt x="256322" y="834781"/>
                      <a:pt x="134137" y="846731"/>
                      <a:pt x="0" y="859803"/>
                    </a:cubicBezTo>
                    <a:cubicBezTo>
                      <a:pt x="-5623" y="749422"/>
                      <a:pt x="-1894" y="612828"/>
                      <a:pt x="0" y="421303"/>
                    </a:cubicBezTo>
                    <a:cubicBezTo>
                      <a:pt x="1894" y="229778"/>
                      <a:pt x="13088" y="113736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71930238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D73EAB9-58D8-413A-8F30-B7D1198AB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84" y="4543813"/>
                <a:ext cx="5178125" cy="859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719302387">
                      <a:custGeom>
                        <a:avLst/>
                        <a:gdLst>
                          <a:gd name="connsiteX0" fmla="*/ 0 w 5178125"/>
                          <a:gd name="connsiteY0" fmla="*/ 0 h 859803"/>
                          <a:gd name="connsiteX1" fmla="*/ 491922 w 5178125"/>
                          <a:gd name="connsiteY1" fmla="*/ 0 h 859803"/>
                          <a:gd name="connsiteX2" fmla="*/ 1087406 w 5178125"/>
                          <a:gd name="connsiteY2" fmla="*/ 0 h 859803"/>
                          <a:gd name="connsiteX3" fmla="*/ 1734672 w 5178125"/>
                          <a:gd name="connsiteY3" fmla="*/ 0 h 859803"/>
                          <a:gd name="connsiteX4" fmla="*/ 2485500 w 5178125"/>
                          <a:gd name="connsiteY4" fmla="*/ 0 h 859803"/>
                          <a:gd name="connsiteX5" fmla="*/ 2977422 w 5178125"/>
                          <a:gd name="connsiteY5" fmla="*/ 0 h 859803"/>
                          <a:gd name="connsiteX6" fmla="*/ 3572906 w 5178125"/>
                          <a:gd name="connsiteY6" fmla="*/ 0 h 859803"/>
                          <a:gd name="connsiteX7" fmla="*/ 4168391 w 5178125"/>
                          <a:gd name="connsiteY7" fmla="*/ 0 h 859803"/>
                          <a:gd name="connsiteX8" fmla="*/ 5178125 w 5178125"/>
                          <a:gd name="connsiteY8" fmla="*/ 0 h 859803"/>
                          <a:gd name="connsiteX9" fmla="*/ 5178125 w 5178125"/>
                          <a:gd name="connsiteY9" fmla="*/ 421303 h 859803"/>
                          <a:gd name="connsiteX10" fmla="*/ 5178125 w 5178125"/>
                          <a:gd name="connsiteY10" fmla="*/ 859803 h 859803"/>
                          <a:gd name="connsiteX11" fmla="*/ 4634422 w 5178125"/>
                          <a:gd name="connsiteY11" fmla="*/ 859803 h 859803"/>
                          <a:gd name="connsiteX12" fmla="*/ 4038938 w 5178125"/>
                          <a:gd name="connsiteY12" fmla="*/ 859803 h 859803"/>
                          <a:gd name="connsiteX13" fmla="*/ 3547016 w 5178125"/>
                          <a:gd name="connsiteY13" fmla="*/ 859803 h 859803"/>
                          <a:gd name="connsiteX14" fmla="*/ 2847969 w 5178125"/>
                          <a:gd name="connsiteY14" fmla="*/ 859803 h 859803"/>
                          <a:gd name="connsiteX15" fmla="*/ 2252484 w 5178125"/>
                          <a:gd name="connsiteY15" fmla="*/ 859803 h 859803"/>
                          <a:gd name="connsiteX16" fmla="*/ 1605219 w 5178125"/>
                          <a:gd name="connsiteY16" fmla="*/ 859803 h 859803"/>
                          <a:gd name="connsiteX17" fmla="*/ 1061516 w 5178125"/>
                          <a:gd name="connsiteY17" fmla="*/ 859803 h 859803"/>
                          <a:gd name="connsiteX18" fmla="*/ 0 w 5178125"/>
                          <a:gd name="connsiteY18" fmla="*/ 859803 h 859803"/>
                          <a:gd name="connsiteX19" fmla="*/ 0 w 5178125"/>
                          <a:gd name="connsiteY19" fmla="*/ 455696 h 859803"/>
                          <a:gd name="connsiteX20" fmla="*/ 0 w 5178125"/>
                          <a:gd name="connsiteY20" fmla="*/ 0 h 8598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5178125" h="859803" fill="none" extrusionOk="0">
                            <a:moveTo>
                              <a:pt x="0" y="0"/>
                            </a:moveTo>
                            <a:cubicBezTo>
                              <a:pt x="193294" y="12486"/>
                              <a:pt x="362403" y="11312"/>
                              <a:pt x="491922" y="0"/>
                            </a:cubicBezTo>
                            <a:cubicBezTo>
                              <a:pt x="621441" y="-11312"/>
                              <a:pt x="904166" y="15755"/>
                              <a:pt x="1087406" y="0"/>
                            </a:cubicBezTo>
                            <a:cubicBezTo>
                              <a:pt x="1270646" y="-15755"/>
                              <a:pt x="1573632" y="27069"/>
                              <a:pt x="1734672" y="0"/>
                            </a:cubicBezTo>
                            <a:cubicBezTo>
                              <a:pt x="1895712" y="-27069"/>
                              <a:pt x="2187483" y="-1550"/>
                              <a:pt x="2485500" y="0"/>
                            </a:cubicBezTo>
                            <a:cubicBezTo>
                              <a:pt x="2783517" y="1550"/>
                              <a:pt x="2767349" y="22225"/>
                              <a:pt x="2977422" y="0"/>
                            </a:cubicBezTo>
                            <a:cubicBezTo>
                              <a:pt x="3187495" y="-22225"/>
                              <a:pt x="3287220" y="10861"/>
                              <a:pt x="3572906" y="0"/>
                            </a:cubicBezTo>
                            <a:cubicBezTo>
                              <a:pt x="3858592" y="-10861"/>
                              <a:pt x="3946136" y="25147"/>
                              <a:pt x="4168391" y="0"/>
                            </a:cubicBezTo>
                            <a:cubicBezTo>
                              <a:pt x="4390647" y="-25147"/>
                              <a:pt x="4742250" y="-49458"/>
                              <a:pt x="5178125" y="0"/>
                            </a:cubicBezTo>
                            <a:cubicBezTo>
                              <a:pt x="5164034" y="141774"/>
                              <a:pt x="5162202" y="272205"/>
                              <a:pt x="5178125" y="421303"/>
                            </a:cubicBezTo>
                            <a:cubicBezTo>
                              <a:pt x="5194048" y="570401"/>
                              <a:pt x="5181064" y="706488"/>
                              <a:pt x="5178125" y="859803"/>
                            </a:cubicBezTo>
                            <a:cubicBezTo>
                              <a:pt x="4962271" y="860457"/>
                              <a:pt x="4808207" y="851924"/>
                              <a:pt x="4634422" y="859803"/>
                            </a:cubicBezTo>
                            <a:cubicBezTo>
                              <a:pt x="4460637" y="867682"/>
                              <a:pt x="4303865" y="834190"/>
                              <a:pt x="4038938" y="859803"/>
                            </a:cubicBezTo>
                            <a:cubicBezTo>
                              <a:pt x="3774011" y="885416"/>
                              <a:pt x="3788444" y="863827"/>
                              <a:pt x="3547016" y="859803"/>
                            </a:cubicBezTo>
                            <a:cubicBezTo>
                              <a:pt x="3305588" y="855779"/>
                              <a:pt x="3089913" y="875847"/>
                              <a:pt x="2847969" y="859803"/>
                            </a:cubicBezTo>
                            <a:cubicBezTo>
                              <a:pt x="2606025" y="843759"/>
                              <a:pt x="2509522" y="839789"/>
                              <a:pt x="2252484" y="859803"/>
                            </a:cubicBezTo>
                            <a:cubicBezTo>
                              <a:pt x="1995446" y="879817"/>
                              <a:pt x="1790626" y="876756"/>
                              <a:pt x="1605219" y="859803"/>
                            </a:cubicBezTo>
                            <a:cubicBezTo>
                              <a:pt x="1419812" y="842850"/>
                              <a:pt x="1209934" y="882417"/>
                              <a:pt x="1061516" y="859803"/>
                            </a:cubicBezTo>
                            <a:cubicBezTo>
                              <a:pt x="913098" y="837189"/>
                              <a:pt x="497149" y="869176"/>
                              <a:pt x="0" y="859803"/>
                            </a:cubicBezTo>
                            <a:cubicBezTo>
                              <a:pt x="14257" y="762635"/>
                              <a:pt x="-11315" y="579894"/>
                              <a:pt x="0" y="455696"/>
                            </a:cubicBezTo>
                            <a:cubicBezTo>
                              <a:pt x="11315" y="331498"/>
                              <a:pt x="8078" y="94908"/>
                              <a:pt x="0" y="0"/>
                            </a:cubicBezTo>
                            <a:close/>
                          </a:path>
                          <a:path w="5178125" h="859803" stroke="0" extrusionOk="0">
                            <a:moveTo>
                              <a:pt x="0" y="0"/>
                            </a:moveTo>
                            <a:cubicBezTo>
                              <a:pt x="191173" y="19981"/>
                              <a:pt x="442513" y="-29684"/>
                              <a:pt x="647266" y="0"/>
                            </a:cubicBezTo>
                            <a:cubicBezTo>
                              <a:pt x="852019" y="29684"/>
                              <a:pt x="1053316" y="22513"/>
                              <a:pt x="1398094" y="0"/>
                            </a:cubicBezTo>
                            <a:cubicBezTo>
                              <a:pt x="1742872" y="-22513"/>
                              <a:pt x="1689833" y="-7183"/>
                              <a:pt x="1941797" y="0"/>
                            </a:cubicBezTo>
                            <a:cubicBezTo>
                              <a:pt x="2193761" y="7183"/>
                              <a:pt x="2351821" y="6155"/>
                              <a:pt x="2640844" y="0"/>
                            </a:cubicBezTo>
                            <a:cubicBezTo>
                              <a:pt x="2929867" y="-6155"/>
                              <a:pt x="2919509" y="-14113"/>
                              <a:pt x="3184547" y="0"/>
                            </a:cubicBezTo>
                            <a:cubicBezTo>
                              <a:pt x="3449585" y="14113"/>
                              <a:pt x="3572196" y="17728"/>
                              <a:pt x="3935375" y="0"/>
                            </a:cubicBezTo>
                            <a:cubicBezTo>
                              <a:pt x="4298554" y="-17728"/>
                              <a:pt x="4374856" y="-27937"/>
                              <a:pt x="4582641" y="0"/>
                            </a:cubicBezTo>
                            <a:cubicBezTo>
                              <a:pt x="4790426" y="27937"/>
                              <a:pt x="4976556" y="-9525"/>
                              <a:pt x="5178125" y="0"/>
                            </a:cubicBezTo>
                            <a:cubicBezTo>
                              <a:pt x="5196733" y="96434"/>
                              <a:pt x="5188696" y="302494"/>
                              <a:pt x="5178125" y="421303"/>
                            </a:cubicBezTo>
                            <a:cubicBezTo>
                              <a:pt x="5167554" y="540112"/>
                              <a:pt x="5179741" y="662575"/>
                              <a:pt x="5178125" y="859803"/>
                            </a:cubicBezTo>
                            <a:cubicBezTo>
                              <a:pt x="5032116" y="880117"/>
                              <a:pt x="4802412" y="833374"/>
                              <a:pt x="4634422" y="859803"/>
                            </a:cubicBezTo>
                            <a:cubicBezTo>
                              <a:pt x="4466432" y="886232"/>
                              <a:pt x="4051849" y="859841"/>
                              <a:pt x="3883594" y="859803"/>
                            </a:cubicBezTo>
                            <a:cubicBezTo>
                              <a:pt x="3715339" y="859765"/>
                              <a:pt x="3473248" y="837819"/>
                              <a:pt x="3288109" y="859803"/>
                            </a:cubicBezTo>
                            <a:cubicBezTo>
                              <a:pt x="3102970" y="881787"/>
                              <a:pt x="2775868" y="891585"/>
                              <a:pt x="2537281" y="859803"/>
                            </a:cubicBezTo>
                            <a:cubicBezTo>
                              <a:pt x="2298694" y="828021"/>
                              <a:pt x="2211352" y="830395"/>
                              <a:pt x="1941797" y="859803"/>
                            </a:cubicBezTo>
                            <a:cubicBezTo>
                              <a:pt x="1672242" y="889211"/>
                              <a:pt x="1492221" y="858652"/>
                              <a:pt x="1346313" y="859803"/>
                            </a:cubicBezTo>
                            <a:cubicBezTo>
                              <a:pt x="1200405" y="860954"/>
                              <a:pt x="934646" y="884825"/>
                              <a:pt x="595484" y="859803"/>
                            </a:cubicBezTo>
                            <a:cubicBezTo>
                              <a:pt x="256322" y="834781"/>
                              <a:pt x="134137" y="846731"/>
                              <a:pt x="0" y="859803"/>
                            </a:cubicBezTo>
                            <a:cubicBezTo>
                              <a:pt x="-5623" y="749422"/>
                              <a:pt x="-1894" y="612828"/>
                              <a:pt x="0" y="421303"/>
                            </a:cubicBezTo>
                            <a:cubicBezTo>
                              <a:pt x="1894" y="229778"/>
                              <a:pt x="13088" y="1137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A81A4FE-ED13-42AE-AF42-4A4A103DC79E}"/>
              </a:ext>
            </a:extLst>
          </p:cNvPr>
          <p:cNvSpPr txBox="1"/>
          <p:nvPr/>
        </p:nvSpPr>
        <p:spPr>
          <a:xfrm>
            <a:off x="6612714" y="3475208"/>
            <a:ext cx="4976037" cy="58477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L2 Loss (feature of </a:t>
            </a:r>
            <a:r>
              <a:rPr lang="en-US" sz="1600" dirty="0">
                <a:solidFill>
                  <a:srgbClr val="C00000"/>
                </a:solidFill>
              </a:rPr>
              <a:t>new image </a:t>
            </a:r>
            <a:r>
              <a:rPr lang="en-US" sz="1600" dirty="0">
                <a:solidFill>
                  <a:schemeClr val="tx1"/>
                </a:solidFill>
              </a:rPr>
              <a:t>must match as close as possible to </a:t>
            </a:r>
            <a:r>
              <a:rPr lang="en-US" sz="1600" dirty="0">
                <a:solidFill>
                  <a:srgbClr val="0000FF"/>
                </a:solidFill>
              </a:rPr>
              <a:t>target feature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lang="id-ID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0B080-B7F2-4997-8653-E31FA761E7DB}"/>
              </a:ext>
            </a:extLst>
          </p:cNvPr>
          <p:cNvSpPr txBox="1"/>
          <p:nvPr/>
        </p:nvSpPr>
        <p:spPr>
          <a:xfrm>
            <a:off x="6612713" y="4681326"/>
            <a:ext cx="4976037" cy="58477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Total Variation </a:t>
            </a:r>
            <a:r>
              <a:rPr lang="en-US" sz="1600" dirty="0" err="1">
                <a:solidFill>
                  <a:schemeClr val="tx1"/>
                </a:solidFill>
              </a:rPr>
              <a:t>regularizer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(encourages spatial smoothness)</a:t>
            </a:r>
            <a:endParaRPr lang="id-ID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A78A79-3DDD-4A96-BDCE-A5497B971D9B}"/>
              </a:ext>
            </a:extLst>
          </p:cNvPr>
          <p:cNvSpPr/>
          <p:nvPr/>
        </p:nvSpPr>
        <p:spPr>
          <a:xfrm>
            <a:off x="5347216" y="6055607"/>
            <a:ext cx="69230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[Understanding Deep Image Representations by Inverting Them, Mahendran and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Vedaldi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2014]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713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Reconstruction: </a:t>
            </a:r>
            <a:r>
              <a:rPr lang="en-US" b="0" dirty="0">
                <a:solidFill>
                  <a:srgbClr val="FF0000"/>
                </a:solidFill>
              </a:rPr>
              <a:t>FC7</a:t>
            </a:r>
            <a:r>
              <a:rPr lang="en-US" b="0" dirty="0"/>
              <a:t> layer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908" y="1987058"/>
            <a:ext cx="6029782" cy="40259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091488" y="2245682"/>
            <a:ext cx="23595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Reconstructions from the 1000 log probabilities for ImageNet (ILSVRC) classes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4B5ABA-AC85-4EBA-B58D-BE5692692E10}"/>
              </a:ext>
            </a:extLst>
          </p:cNvPr>
          <p:cNvSpPr/>
          <p:nvPr/>
        </p:nvSpPr>
        <p:spPr>
          <a:xfrm>
            <a:off x="5347216" y="6055607"/>
            <a:ext cx="69230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[Understanding Deep Image Representations by Inverting Them, Mahendran and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Vedaldi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2014]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4338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Part 1: Deep Dream and Style Transfer </a:t>
            </a:r>
          </a:p>
          <a:p>
            <a:r>
              <a:rPr lang="en-US" dirty="0"/>
              <a:t>Part 2: Variational AutoEncoder</a:t>
            </a:r>
          </a:p>
          <a:p>
            <a:r>
              <a:rPr lang="en-US" dirty="0"/>
              <a:t>Part 3: Generative Adversarial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925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Reconstruction: </a:t>
            </a:r>
            <a:r>
              <a:rPr lang="en-US" b="0" dirty="0">
                <a:solidFill>
                  <a:srgbClr val="FF0000"/>
                </a:solidFill>
              </a:rPr>
              <a:t>pool5</a:t>
            </a:r>
            <a:r>
              <a:rPr lang="en-US" b="0" dirty="0"/>
              <a:t>, before FC1 layer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9125" y="2307660"/>
            <a:ext cx="8326438" cy="34301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73E641-2B2B-414E-9840-846B033AB4BF}"/>
              </a:ext>
            </a:extLst>
          </p:cNvPr>
          <p:cNvSpPr/>
          <p:nvPr/>
        </p:nvSpPr>
        <p:spPr>
          <a:xfrm>
            <a:off x="5347216" y="6055607"/>
            <a:ext cx="69230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[Understanding Deep Image Representations by Inverting Them, Mahendran and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Vedaldi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2014]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252695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Reconstruction (AlexNet)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4556" y="1948347"/>
            <a:ext cx="8680602" cy="1275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49" y="1977657"/>
            <a:ext cx="1816667" cy="181666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00274AD-0086-46E8-8500-7E36B85A3C57}"/>
              </a:ext>
            </a:extLst>
          </p:cNvPr>
          <p:cNvGrpSpPr/>
          <p:nvPr/>
        </p:nvGrpSpPr>
        <p:grpSpPr>
          <a:xfrm>
            <a:off x="2904763" y="3266813"/>
            <a:ext cx="7858080" cy="1275953"/>
            <a:chOff x="3686816" y="3212126"/>
            <a:chExt cx="7858080" cy="1275953"/>
          </a:xfrm>
        </p:grpSpPr>
        <p:pic>
          <p:nvPicPr>
            <p:cNvPr id="11" name="Content Placeholder 7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86023" y="3231403"/>
              <a:ext cx="4958873" cy="1252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</p:pic>
        <p:pic>
          <p:nvPicPr>
            <p:cNvPr id="13" name="Content Placeholder 7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86816" y="3212126"/>
              <a:ext cx="3690993" cy="1275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</p:pic>
      </p:grp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04763" y="4619783"/>
            <a:ext cx="7415656" cy="125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ADFD48-9404-43E1-AAE0-3A65CBD63B0F}"/>
              </a:ext>
            </a:extLst>
          </p:cNvPr>
          <p:cNvSpPr/>
          <p:nvPr/>
        </p:nvSpPr>
        <p:spPr>
          <a:xfrm>
            <a:off x="5347216" y="6055607"/>
            <a:ext cx="69230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[Understanding Deep Image Representations by Inverting Them, Mahendran and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Vedaldi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2014]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25893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Reconstruction (VGG16)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04" y="5881992"/>
            <a:ext cx="106122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Mahendran and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Vedaldi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“Understanding Deep Image Representations by Inverting Them”, CVPR 2015</a:t>
            </a:r>
          </a:p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Figure from Johnson,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Alahi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and Fei-Fei, “Perceptual Losses for Real-Time Style Transfer and Super-Resolution”, ECCV 2016. Copyright Springer, 2016.</a:t>
            </a:r>
            <a:endParaRPr lang="en-US" sz="1200" dirty="0">
              <a:solidFill>
                <a:srgbClr val="0000FF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50E162-0046-4135-9EE2-3721130CC3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3" y="2185528"/>
            <a:ext cx="12195203" cy="3152015"/>
          </a:xfrm>
        </p:spPr>
      </p:pic>
    </p:spTree>
    <p:extLst>
      <p:ext uri="{BB962C8B-B14F-4D97-AF65-F5344CB8AC3E}">
        <p14:creationId xmlns:p14="http://schemas.microsoft.com/office/powerpoint/2010/main" val="54497683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Texture Synthesis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16127847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6FF1CA-4E24-4981-A1C9-C0119196E3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Given a sample patch of some texture, can we generate a bigger image of the same texture?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D18E4-27DE-44E9-A28A-A214547083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84DF93-A474-4287-B1FF-FF75005D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Synthesis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181F3A-CCC7-4C80-B275-879AF01C84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DD016-DCC7-41F0-B889-9A5E7518A4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433" y="3004436"/>
            <a:ext cx="5429734" cy="31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1755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D18E4-27DE-44E9-A28A-A214547083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84DF93-A474-4287-B1FF-FF75005D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Synthesis: Nearest Neighbor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181F3A-CCC7-4C80-B275-879AF01C84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E631BF-538C-480C-93AE-BC34E046A9BF}"/>
              </a:ext>
            </a:extLst>
          </p:cNvPr>
          <p:cNvSpPr/>
          <p:nvPr/>
        </p:nvSpPr>
        <p:spPr>
          <a:xfrm>
            <a:off x="1913909" y="2097317"/>
            <a:ext cx="45638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Generate pixels one at a time in scanline order; form neighborhood of already generated pixels and copy nearest neighbor from input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47318A-225E-4E4E-A08C-00B32BD5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97" y="3724275"/>
            <a:ext cx="1304925" cy="1362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17A233-EE16-424E-BF25-43C559EF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87" y="3643311"/>
            <a:ext cx="2381250" cy="152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3B3E6D-5700-454F-95B6-EC08B63B4C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1" y="2380276"/>
            <a:ext cx="3828877" cy="38204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55156-B538-4C26-BDEE-FF2C003C078A}"/>
              </a:ext>
            </a:extLst>
          </p:cNvPr>
          <p:cNvSpPr/>
          <p:nvPr/>
        </p:nvSpPr>
        <p:spPr>
          <a:xfrm>
            <a:off x="1619285" y="5726023"/>
            <a:ext cx="507233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rgbClr val="0000FF"/>
                </a:solidFill>
                <a:latin typeface="Arial-ItalicMT"/>
              </a:rPr>
              <a:t>Wei and </a:t>
            </a:r>
            <a:r>
              <a:rPr lang="en-US" sz="1100" i="1" dirty="0" err="1">
                <a:solidFill>
                  <a:srgbClr val="0000FF"/>
                </a:solidFill>
                <a:latin typeface="Arial-ItalicMT"/>
              </a:rPr>
              <a:t>Levoy</a:t>
            </a:r>
            <a:r>
              <a:rPr lang="en-US" sz="1100" i="1" dirty="0">
                <a:solidFill>
                  <a:srgbClr val="0000FF"/>
                </a:solidFill>
                <a:latin typeface="Arial-ItalicMT"/>
              </a:rPr>
              <a:t>, “Fast Texture Synthesis using Tree-structured Vector Quantization”, SIGGRAPH 2000</a:t>
            </a:r>
          </a:p>
          <a:p>
            <a:r>
              <a:rPr lang="en-US" sz="1100" i="1" dirty="0" err="1">
                <a:solidFill>
                  <a:srgbClr val="0000FF"/>
                </a:solidFill>
                <a:latin typeface="Arial-ItalicMT"/>
              </a:rPr>
              <a:t>Efros</a:t>
            </a:r>
            <a:r>
              <a:rPr lang="en-US" sz="1100" i="1" dirty="0">
                <a:solidFill>
                  <a:srgbClr val="0000FF"/>
                </a:solidFill>
                <a:latin typeface="Arial-ItalicMT"/>
              </a:rPr>
              <a:t> and Leung, “Texture Synthesis by Non-parametric Sampling”, ICCV 1999</a:t>
            </a:r>
            <a:endParaRPr lang="en-US" sz="11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2297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D18E4-27DE-44E9-A28A-A2145470831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84DF93-A474-4287-B1FF-FF75005D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Synthesis: Nearest Neighbor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181F3A-CCC7-4C80-B275-879AF01C84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B861D-A57E-40BE-A4B3-74E11D26E8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878" y="2368351"/>
            <a:ext cx="5144015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10EE4A-AA6C-4BCA-A598-FB2E552630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7792" y="2432295"/>
            <a:ext cx="5725046" cy="365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F1AE9B-DDB0-4581-BC17-AE9D1F74701E}"/>
              </a:ext>
            </a:extLst>
          </p:cNvPr>
          <p:cNvSpPr/>
          <p:nvPr/>
        </p:nvSpPr>
        <p:spPr>
          <a:xfrm>
            <a:off x="475325" y="1988338"/>
            <a:ext cx="3594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Works well for simple pattern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8BA49-2449-4A63-863F-742BD460EE9A}"/>
              </a:ext>
            </a:extLst>
          </p:cNvPr>
          <p:cNvSpPr/>
          <p:nvPr/>
        </p:nvSpPr>
        <p:spPr>
          <a:xfrm>
            <a:off x="8203625" y="1988338"/>
            <a:ext cx="344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 fail on the complex one</a:t>
            </a:r>
          </a:p>
        </p:txBody>
      </p:sp>
    </p:spTree>
    <p:extLst>
      <p:ext uri="{BB962C8B-B14F-4D97-AF65-F5344CB8AC3E}">
        <p14:creationId xmlns:p14="http://schemas.microsoft.com/office/powerpoint/2010/main" val="145135588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Texture Synthesis</a:t>
            </a:r>
            <a:br>
              <a:rPr lang="en-US" dirty="0"/>
            </a:br>
            <a:r>
              <a:rPr lang="en-US" dirty="0"/>
              <a:t>with Neural Networks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5526689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8A98C1-1955-45B6-8A1C-32AB326AA53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Similar idea to feature inversion</a:t>
            </a:r>
          </a:p>
          <a:p>
            <a:r>
              <a:rPr lang="en-US" dirty="0"/>
              <a:t>But we don’t want to match the feature location</a:t>
            </a:r>
          </a:p>
          <a:p>
            <a:pPr lvl="1"/>
            <a:r>
              <a:rPr lang="en-US" dirty="0"/>
              <a:t>What feature in which location </a:t>
            </a:r>
            <a:r>
              <a:rPr lang="en-US" dirty="0">
                <a:sym typeface="Wingdings" panose="05000000000000000000" pitchFamily="2" charset="2"/>
              </a:rPr>
              <a:t> image reconstruction</a:t>
            </a:r>
            <a:endParaRPr lang="en-US" dirty="0"/>
          </a:p>
          <a:p>
            <a:r>
              <a:rPr lang="en-US" dirty="0"/>
              <a:t>Instead we want a new and larger image to match the pattern / texture</a:t>
            </a:r>
          </a:p>
          <a:p>
            <a:pPr lvl="1"/>
            <a:endParaRPr lang="en-US" dirty="0"/>
          </a:p>
          <a:p>
            <a:r>
              <a:rPr lang="en-US" dirty="0"/>
              <a:t>Define: </a:t>
            </a:r>
            <a:r>
              <a:rPr lang="en-US" dirty="0">
                <a:solidFill>
                  <a:srgbClr val="0000FF"/>
                </a:solidFill>
              </a:rPr>
              <a:t>pattern</a:t>
            </a:r>
            <a:r>
              <a:rPr lang="en-US" dirty="0"/>
              <a:t> or </a:t>
            </a:r>
            <a:r>
              <a:rPr lang="en-US" dirty="0">
                <a:solidFill>
                  <a:srgbClr val="0000FF"/>
                </a:solidFill>
              </a:rPr>
              <a:t>texture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9EB95-1691-4493-A762-61BA30008F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C22D1-7EBC-422C-9008-4AA58AD8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to match the pattern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FE7C0-EF4A-4A6A-B2C6-E6A81EC7FA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004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8A98C1-1955-45B6-8A1C-32AB326AA53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Relation between feature/pattern</a:t>
            </a:r>
          </a:p>
          <a:p>
            <a:r>
              <a:rPr lang="en-US" dirty="0"/>
              <a:t>How often a pair of features </a:t>
            </a:r>
            <a:r>
              <a:rPr lang="en-US" dirty="0">
                <a:solidFill>
                  <a:srgbClr val="C00000"/>
                </a:solidFill>
              </a:rPr>
              <a:t>appear together </a:t>
            </a:r>
            <a:r>
              <a:rPr lang="en-US" dirty="0"/>
              <a:t>in one spatial location across the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9EB95-1691-4493-A762-61BA30008F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C22D1-7EBC-422C-9008-4AA58AD8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Define: Texture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FE7C0-EF4A-4A6A-B2C6-E6A81EC7FA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9BC3C-A7A6-4B0F-A209-94B68CD94F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2404" y="4083500"/>
            <a:ext cx="1573899" cy="1577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C963F-53C4-4734-8864-0F32ED6AEC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0214" y="3600955"/>
            <a:ext cx="2608031" cy="2542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88D461-FD5C-4101-95DC-FCA933BC5F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2157" y="4022294"/>
            <a:ext cx="2180530" cy="169991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B001654-CA57-4276-A9C6-13811288A507}"/>
              </a:ext>
            </a:extLst>
          </p:cNvPr>
          <p:cNvSpPr/>
          <p:nvPr/>
        </p:nvSpPr>
        <p:spPr>
          <a:xfrm>
            <a:off x="3959211" y="4561292"/>
            <a:ext cx="448095" cy="6219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153122E-056B-4B48-B35F-C0B444DCD393}"/>
              </a:ext>
            </a:extLst>
          </p:cNvPr>
          <p:cNvSpPr/>
          <p:nvPr/>
        </p:nvSpPr>
        <p:spPr>
          <a:xfrm>
            <a:off x="7341153" y="4561292"/>
            <a:ext cx="448095" cy="6219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79186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 err="1"/>
              <a:t>ConvNet</a:t>
            </a:r>
            <a:r>
              <a:rPr lang="en-US" sz="2000" dirty="0"/>
              <a:t> works as a Feature Extraction or Dimensionality Reduction</a:t>
            </a:r>
          </a:p>
          <a:p>
            <a:r>
              <a:rPr lang="en-US" sz="2000" dirty="0" err="1"/>
              <a:t>ConvNet</a:t>
            </a:r>
            <a:r>
              <a:rPr lang="en-US" sz="2000" dirty="0"/>
              <a:t> did not produce a random decision</a:t>
            </a:r>
          </a:p>
          <a:p>
            <a:r>
              <a:rPr lang="en-US" sz="2000" dirty="0" err="1"/>
              <a:t>ConvNet</a:t>
            </a:r>
            <a:r>
              <a:rPr lang="en-US" sz="2000" dirty="0"/>
              <a:t> forms low level features to more complex features at the deeper layers</a:t>
            </a:r>
          </a:p>
          <a:p>
            <a:r>
              <a:rPr lang="en-US" sz="2000" dirty="0"/>
              <a:t>We can use backpropagation to visualize filter</a:t>
            </a:r>
          </a:p>
          <a:p>
            <a:r>
              <a:rPr lang="en-US" sz="2000" dirty="0"/>
              <a:t>We can use backpropagation to generate image that maximize class score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Last Week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4883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DDF7986-CBC8-4B5F-A3C6-F59C75DE483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Given a set of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Gram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matrix of </a:t>
                </a:r>
                <a:r>
                  <a:rPr lang="en-US" dirty="0">
                    <a:solidFill>
                      <a:srgbClr val="C00000"/>
                    </a:solidFill>
                  </a:rPr>
                  <a:t>all possible inner product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A dot product with the transpose of itself</a:t>
                </a:r>
              </a:p>
              <a:p>
                <a:r>
                  <a:rPr lang="en-US" dirty="0"/>
                  <a:t>Shows the relation (</a:t>
                </a:r>
                <a:r>
                  <a:rPr lang="en-US" dirty="0">
                    <a:solidFill>
                      <a:srgbClr val="C00000"/>
                    </a:solidFill>
                  </a:rPr>
                  <a:t>linear independence</a:t>
                </a:r>
                <a:r>
                  <a:rPr lang="en-US" dirty="0"/>
                  <a:t>) between each vector</a:t>
                </a:r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DDF7986-CBC8-4B5F-A3C6-F59C75DE4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9EB95-1691-4493-A762-61BA30008F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C22D1-7EBC-422C-9008-4AA58AD8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Gramian</a:t>
            </a:r>
            <a:r>
              <a:rPr lang="en-US" dirty="0"/>
              <a:t> Matrix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FE7C0-EF4A-4A6A-B2C6-E6A81EC7FA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4584D65-8021-4CAE-A8DF-ED50D45D8855}"/>
                  </a:ext>
                </a:extLst>
              </p:cNvPr>
              <p:cNvSpPr/>
              <p:nvPr/>
            </p:nvSpPr>
            <p:spPr>
              <a:xfrm>
                <a:off x="4900285" y="3429000"/>
                <a:ext cx="1643062" cy="635579"/>
              </a:xfrm>
              <a:custGeom>
                <a:avLst/>
                <a:gdLst>
                  <a:gd name="connsiteX0" fmla="*/ 0 w 1643062"/>
                  <a:gd name="connsiteY0" fmla="*/ 0 h 635579"/>
                  <a:gd name="connsiteX1" fmla="*/ 564118 w 1643062"/>
                  <a:gd name="connsiteY1" fmla="*/ 0 h 635579"/>
                  <a:gd name="connsiteX2" fmla="*/ 1111805 w 1643062"/>
                  <a:gd name="connsiteY2" fmla="*/ 0 h 635579"/>
                  <a:gd name="connsiteX3" fmla="*/ 1643062 w 1643062"/>
                  <a:gd name="connsiteY3" fmla="*/ 0 h 635579"/>
                  <a:gd name="connsiteX4" fmla="*/ 1643062 w 1643062"/>
                  <a:gd name="connsiteY4" fmla="*/ 635579 h 635579"/>
                  <a:gd name="connsiteX5" fmla="*/ 1111805 w 1643062"/>
                  <a:gd name="connsiteY5" fmla="*/ 635579 h 635579"/>
                  <a:gd name="connsiteX6" fmla="*/ 580549 w 1643062"/>
                  <a:gd name="connsiteY6" fmla="*/ 635579 h 635579"/>
                  <a:gd name="connsiteX7" fmla="*/ 0 w 1643062"/>
                  <a:gd name="connsiteY7" fmla="*/ 635579 h 635579"/>
                  <a:gd name="connsiteX8" fmla="*/ 0 w 1643062"/>
                  <a:gd name="connsiteY8" fmla="*/ 0 h 635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3062" h="635579" fill="none" extrusionOk="0">
                    <a:moveTo>
                      <a:pt x="0" y="0"/>
                    </a:moveTo>
                    <a:cubicBezTo>
                      <a:pt x="239876" y="-26728"/>
                      <a:pt x="389958" y="-15149"/>
                      <a:pt x="564118" y="0"/>
                    </a:cubicBezTo>
                    <a:cubicBezTo>
                      <a:pt x="738278" y="15149"/>
                      <a:pt x="923874" y="-20118"/>
                      <a:pt x="1111805" y="0"/>
                    </a:cubicBezTo>
                    <a:cubicBezTo>
                      <a:pt x="1299736" y="20118"/>
                      <a:pt x="1392114" y="-22358"/>
                      <a:pt x="1643062" y="0"/>
                    </a:cubicBezTo>
                    <a:cubicBezTo>
                      <a:pt x="1630192" y="279667"/>
                      <a:pt x="1659286" y="457661"/>
                      <a:pt x="1643062" y="635579"/>
                    </a:cubicBezTo>
                    <a:cubicBezTo>
                      <a:pt x="1471507" y="633222"/>
                      <a:pt x="1252551" y="612754"/>
                      <a:pt x="1111805" y="635579"/>
                    </a:cubicBezTo>
                    <a:cubicBezTo>
                      <a:pt x="971059" y="658404"/>
                      <a:pt x="760927" y="659333"/>
                      <a:pt x="580549" y="635579"/>
                    </a:cubicBezTo>
                    <a:cubicBezTo>
                      <a:pt x="400171" y="611825"/>
                      <a:pt x="199997" y="664084"/>
                      <a:pt x="0" y="635579"/>
                    </a:cubicBezTo>
                    <a:cubicBezTo>
                      <a:pt x="-24480" y="419841"/>
                      <a:pt x="-13213" y="212519"/>
                      <a:pt x="0" y="0"/>
                    </a:cubicBezTo>
                    <a:close/>
                  </a:path>
                  <a:path w="1643062" h="635579" stroke="0" extrusionOk="0">
                    <a:moveTo>
                      <a:pt x="0" y="0"/>
                    </a:moveTo>
                    <a:cubicBezTo>
                      <a:pt x="212181" y="7719"/>
                      <a:pt x="402703" y="18399"/>
                      <a:pt x="547687" y="0"/>
                    </a:cubicBezTo>
                    <a:cubicBezTo>
                      <a:pt x="692671" y="-18399"/>
                      <a:pt x="884279" y="5648"/>
                      <a:pt x="1128236" y="0"/>
                    </a:cubicBezTo>
                    <a:cubicBezTo>
                      <a:pt x="1372193" y="-5648"/>
                      <a:pt x="1485775" y="21867"/>
                      <a:pt x="1643062" y="0"/>
                    </a:cubicBezTo>
                    <a:cubicBezTo>
                      <a:pt x="1623075" y="140075"/>
                      <a:pt x="1634326" y="477327"/>
                      <a:pt x="1643062" y="635579"/>
                    </a:cubicBezTo>
                    <a:cubicBezTo>
                      <a:pt x="1371199" y="618688"/>
                      <a:pt x="1208534" y="659769"/>
                      <a:pt x="1078944" y="635579"/>
                    </a:cubicBezTo>
                    <a:cubicBezTo>
                      <a:pt x="949354" y="611389"/>
                      <a:pt x="707663" y="644547"/>
                      <a:pt x="547687" y="635579"/>
                    </a:cubicBezTo>
                    <a:cubicBezTo>
                      <a:pt x="387711" y="626611"/>
                      <a:pt x="163951" y="614028"/>
                      <a:pt x="0" y="635579"/>
                    </a:cubicBezTo>
                    <a:cubicBezTo>
                      <a:pt x="379" y="396215"/>
                      <a:pt x="-5496" y="179469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71930238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4584D65-8021-4CAE-A8DF-ED50D45D8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285" y="3429000"/>
                <a:ext cx="1643062" cy="6355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719302387">
                      <a:custGeom>
                        <a:avLst/>
                        <a:gdLst>
                          <a:gd name="connsiteX0" fmla="*/ 0 w 1643062"/>
                          <a:gd name="connsiteY0" fmla="*/ 0 h 635579"/>
                          <a:gd name="connsiteX1" fmla="*/ 564118 w 1643062"/>
                          <a:gd name="connsiteY1" fmla="*/ 0 h 635579"/>
                          <a:gd name="connsiteX2" fmla="*/ 1111805 w 1643062"/>
                          <a:gd name="connsiteY2" fmla="*/ 0 h 635579"/>
                          <a:gd name="connsiteX3" fmla="*/ 1643062 w 1643062"/>
                          <a:gd name="connsiteY3" fmla="*/ 0 h 635579"/>
                          <a:gd name="connsiteX4" fmla="*/ 1643062 w 1643062"/>
                          <a:gd name="connsiteY4" fmla="*/ 635579 h 635579"/>
                          <a:gd name="connsiteX5" fmla="*/ 1111805 w 1643062"/>
                          <a:gd name="connsiteY5" fmla="*/ 635579 h 635579"/>
                          <a:gd name="connsiteX6" fmla="*/ 580549 w 1643062"/>
                          <a:gd name="connsiteY6" fmla="*/ 635579 h 635579"/>
                          <a:gd name="connsiteX7" fmla="*/ 0 w 1643062"/>
                          <a:gd name="connsiteY7" fmla="*/ 635579 h 635579"/>
                          <a:gd name="connsiteX8" fmla="*/ 0 w 1643062"/>
                          <a:gd name="connsiteY8" fmla="*/ 0 h 6355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43062" h="635579" fill="none" extrusionOk="0">
                            <a:moveTo>
                              <a:pt x="0" y="0"/>
                            </a:moveTo>
                            <a:cubicBezTo>
                              <a:pt x="239876" y="-26728"/>
                              <a:pt x="389958" y="-15149"/>
                              <a:pt x="564118" y="0"/>
                            </a:cubicBezTo>
                            <a:cubicBezTo>
                              <a:pt x="738278" y="15149"/>
                              <a:pt x="923874" y="-20118"/>
                              <a:pt x="1111805" y="0"/>
                            </a:cubicBezTo>
                            <a:cubicBezTo>
                              <a:pt x="1299736" y="20118"/>
                              <a:pt x="1392114" y="-22358"/>
                              <a:pt x="1643062" y="0"/>
                            </a:cubicBezTo>
                            <a:cubicBezTo>
                              <a:pt x="1630192" y="279667"/>
                              <a:pt x="1659286" y="457661"/>
                              <a:pt x="1643062" y="635579"/>
                            </a:cubicBezTo>
                            <a:cubicBezTo>
                              <a:pt x="1471507" y="633222"/>
                              <a:pt x="1252551" y="612754"/>
                              <a:pt x="1111805" y="635579"/>
                            </a:cubicBezTo>
                            <a:cubicBezTo>
                              <a:pt x="971059" y="658404"/>
                              <a:pt x="760927" y="659333"/>
                              <a:pt x="580549" y="635579"/>
                            </a:cubicBezTo>
                            <a:cubicBezTo>
                              <a:pt x="400171" y="611825"/>
                              <a:pt x="199997" y="664084"/>
                              <a:pt x="0" y="635579"/>
                            </a:cubicBezTo>
                            <a:cubicBezTo>
                              <a:pt x="-24480" y="419841"/>
                              <a:pt x="-13213" y="212519"/>
                              <a:pt x="0" y="0"/>
                            </a:cubicBezTo>
                            <a:close/>
                          </a:path>
                          <a:path w="1643062" h="635579" stroke="0" extrusionOk="0">
                            <a:moveTo>
                              <a:pt x="0" y="0"/>
                            </a:moveTo>
                            <a:cubicBezTo>
                              <a:pt x="212181" y="7719"/>
                              <a:pt x="402703" y="18399"/>
                              <a:pt x="547687" y="0"/>
                            </a:cubicBezTo>
                            <a:cubicBezTo>
                              <a:pt x="692671" y="-18399"/>
                              <a:pt x="884279" y="5648"/>
                              <a:pt x="1128236" y="0"/>
                            </a:cubicBezTo>
                            <a:cubicBezTo>
                              <a:pt x="1372193" y="-5648"/>
                              <a:pt x="1485775" y="21867"/>
                              <a:pt x="1643062" y="0"/>
                            </a:cubicBezTo>
                            <a:cubicBezTo>
                              <a:pt x="1623075" y="140075"/>
                              <a:pt x="1634326" y="477327"/>
                              <a:pt x="1643062" y="635579"/>
                            </a:cubicBezTo>
                            <a:cubicBezTo>
                              <a:pt x="1371199" y="618688"/>
                              <a:pt x="1208534" y="659769"/>
                              <a:pt x="1078944" y="635579"/>
                            </a:cubicBezTo>
                            <a:cubicBezTo>
                              <a:pt x="949354" y="611389"/>
                              <a:pt x="707663" y="644547"/>
                              <a:pt x="547687" y="635579"/>
                            </a:cubicBezTo>
                            <a:cubicBezTo>
                              <a:pt x="387711" y="626611"/>
                              <a:pt x="163951" y="614028"/>
                              <a:pt x="0" y="635579"/>
                            </a:cubicBezTo>
                            <a:cubicBezTo>
                              <a:pt x="379" y="396215"/>
                              <a:pt x="-5496" y="17946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7221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4FD2086-F428-4C99-910A-C128EF10EC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Retrieve activation maps from a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9EB95-1691-4493-A762-61BA30008F6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6C22D1-7EBC-422C-9008-4AA58AD8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Texture using Gram Matrix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FE7C0-EF4A-4A6A-B2C6-E6A81EC7FA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394DD-DF3E-467D-9363-962B5CF1C2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0650" y="3158216"/>
            <a:ext cx="1603737" cy="16074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CBFD1E-16A2-493C-B6F5-3A7B7E3BD7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4367" y="3266340"/>
            <a:ext cx="1585219" cy="1236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DCBE7-DA9E-4B1F-B77E-0D7B0B8D7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40" y="2667547"/>
            <a:ext cx="2657475" cy="259080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773AAF-FD71-46D2-BE53-E6B254B0C7B8}"/>
              </a:ext>
            </a:extLst>
          </p:cNvPr>
          <p:cNvSpPr/>
          <p:nvPr/>
        </p:nvSpPr>
        <p:spPr>
          <a:xfrm>
            <a:off x="4444039" y="3790899"/>
            <a:ext cx="312628" cy="4532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CE6489C-BB72-4A77-B8AB-5AFF3E3F87F4}"/>
              </a:ext>
            </a:extLst>
          </p:cNvPr>
          <p:cNvSpPr/>
          <p:nvPr/>
        </p:nvSpPr>
        <p:spPr>
          <a:xfrm>
            <a:off x="7561738" y="3790898"/>
            <a:ext cx="312628" cy="4532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93993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9334" y="2415541"/>
            <a:ext cx="1999927" cy="2087303"/>
          </a:xfrm>
          <a:prstGeom prst="rect">
            <a:avLst/>
          </a:prstGeom>
          <a:scene3d>
            <a:camera prst="isometricRightUp">
              <a:rot lat="2100000" lon="18899998" rev="0"/>
            </a:camera>
            <a:lightRig rig="threePt" dir="t"/>
          </a:scene3d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2519" name="Straight Arrow Connector 2518"/>
          <p:cNvCxnSpPr>
            <a:cxnSpLocks/>
          </p:cNvCxnSpPr>
          <p:nvPr/>
        </p:nvCxnSpPr>
        <p:spPr>
          <a:xfrm>
            <a:off x="3961165" y="3412541"/>
            <a:ext cx="627659" cy="271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918" name="Rectangle 2917"/>
          <p:cNvSpPr/>
          <p:nvPr/>
        </p:nvSpPr>
        <p:spPr>
          <a:xfrm>
            <a:off x="4834845" y="5717649"/>
            <a:ext cx="91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18100D-B390-4170-BEE3-F41EB3210E77}"/>
              </a:ext>
            </a:extLst>
          </p:cNvPr>
          <p:cNvGrpSpPr/>
          <p:nvPr/>
        </p:nvGrpSpPr>
        <p:grpSpPr>
          <a:xfrm>
            <a:off x="4293500" y="2337269"/>
            <a:ext cx="2572616" cy="3074037"/>
            <a:chOff x="6320476" y="2811745"/>
            <a:chExt cx="2572616" cy="3074037"/>
          </a:xfrm>
        </p:grpSpPr>
        <p:grpSp>
          <p:nvGrpSpPr>
            <p:cNvPr id="1922" name="Group 1921"/>
            <p:cNvGrpSpPr/>
            <p:nvPr/>
          </p:nvGrpSpPr>
          <p:grpSpPr>
            <a:xfrm>
              <a:off x="6320476" y="2811745"/>
              <a:ext cx="1508760" cy="2529840"/>
              <a:chOff x="792480" y="2202180"/>
              <a:chExt cx="1508760" cy="252984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164080" y="37947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1" name="Oval 1730"/>
              <p:cNvSpPr/>
              <p:nvPr/>
            </p:nvSpPr>
            <p:spPr>
              <a:xfrm>
                <a:off x="2072640" y="38481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2" name="Oval 1731"/>
              <p:cNvSpPr/>
              <p:nvPr/>
            </p:nvSpPr>
            <p:spPr>
              <a:xfrm>
                <a:off x="1981200" y="39014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3" name="Oval 1732"/>
              <p:cNvSpPr/>
              <p:nvPr/>
            </p:nvSpPr>
            <p:spPr>
              <a:xfrm>
                <a:off x="1889760" y="39547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4" name="Oval 1733"/>
              <p:cNvSpPr/>
              <p:nvPr/>
            </p:nvSpPr>
            <p:spPr>
              <a:xfrm>
                <a:off x="1798320" y="40081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5" name="Oval 1734"/>
              <p:cNvSpPr/>
              <p:nvPr/>
            </p:nvSpPr>
            <p:spPr>
              <a:xfrm>
                <a:off x="1706880" y="40614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6" name="Oval 1735"/>
              <p:cNvSpPr/>
              <p:nvPr/>
            </p:nvSpPr>
            <p:spPr>
              <a:xfrm>
                <a:off x="1615440" y="41148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7" name="Oval 1736"/>
              <p:cNvSpPr/>
              <p:nvPr/>
            </p:nvSpPr>
            <p:spPr>
              <a:xfrm>
                <a:off x="1524000" y="41681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8" name="Oval 1737"/>
              <p:cNvSpPr/>
              <p:nvPr/>
            </p:nvSpPr>
            <p:spPr>
              <a:xfrm>
                <a:off x="1432560" y="42214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9" name="Oval 1738"/>
              <p:cNvSpPr/>
              <p:nvPr/>
            </p:nvSpPr>
            <p:spPr>
              <a:xfrm>
                <a:off x="1341120" y="42748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0" name="Oval 1739"/>
              <p:cNvSpPr/>
              <p:nvPr/>
            </p:nvSpPr>
            <p:spPr>
              <a:xfrm>
                <a:off x="1249680" y="43281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1" name="Oval 1740"/>
              <p:cNvSpPr/>
              <p:nvPr/>
            </p:nvSpPr>
            <p:spPr>
              <a:xfrm>
                <a:off x="1158240" y="43815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2" name="Oval 1741"/>
              <p:cNvSpPr/>
              <p:nvPr/>
            </p:nvSpPr>
            <p:spPr>
              <a:xfrm>
                <a:off x="1066800" y="44348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3" name="Oval 1742"/>
              <p:cNvSpPr/>
              <p:nvPr/>
            </p:nvSpPr>
            <p:spPr>
              <a:xfrm>
                <a:off x="975360" y="44881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4" name="Oval 1743"/>
              <p:cNvSpPr/>
              <p:nvPr/>
            </p:nvSpPr>
            <p:spPr>
              <a:xfrm>
                <a:off x="883920" y="45415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5" name="Oval 1744"/>
              <p:cNvSpPr/>
              <p:nvPr/>
            </p:nvSpPr>
            <p:spPr>
              <a:xfrm>
                <a:off x="792480" y="45948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6" name="Oval 1745"/>
              <p:cNvSpPr/>
              <p:nvPr/>
            </p:nvSpPr>
            <p:spPr>
              <a:xfrm>
                <a:off x="2164080" y="36499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Oval 1746"/>
              <p:cNvSpPr/>
              <p:nvPr/>
            </p:nvSpPr>
            <p:spPr>
              <a:xfrm>
                <a:off x="2072640" y="37033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Oval 1747"/>
              <p:cNvSpPr/>
              <p:nvPr/>
            </p:nvSpPr>
            <p:spPr>
              <a:xfrm>
                <a:off x="1981200" y="37566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Oval 1748"/>
              <p:cNvSpPr/>
              <p:nvPr/>
            </p:nvSpPr>
            <p:spPr>
              <a:xfrm>
                <a:off x="1889760" y="38100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Oval 1749"/>
              <p:cNvSpPr/>
              <p:nvPr/>
            </p:nvSpPr>
            <p:spPr>
              <a:xfrm>
                <a:off x="1798320" y="38633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Oval 1750"/>
              <p:cNvSpPr/>
              <p:nvPr/>
            </p:nvSpPr>
            <p:spPr>
              <a:xfrm>
                <a:off x="1706880" y="39166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2" name="Oval 1751"/>
              <p:cNvSpPr/>
              <p:nvPr/>
            </p:nvSpPr>
            <p:spPr>
              <a:xfrm>
                <a:off x="1615440" y="39700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Oval 1752"/>
              <p:cNvSpPr/>
              <p:nvPr/>
            </p:nvSpPr>
            <p:spPr>
              <a:xfrm>
                <a:off x="1524000" y="40233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Oval 1753"/>
              <p:cNvSpPr/>
              <p:nvPr/>
            </p:nvSpPr>
            <p:spPr>
              <a:xfrm>
                <a:off x="1432560" y="40767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Oval 1754"/>
              <p:cNvSpPr/>
              <p:nvPr/>
            </p:nvSpPr>
            <p:spPr>
              <a:xfrm>
                <a:off x="1341120" y="41300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Oval 1755"/>
              <p:cNvSpPr/>
              <p:nvPr/>
            </p:nvSpPr>
            <p:spPr>
              <a:xfrm>
                <a:off x="1249680" y="41833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Oval 1756"/>
              <p:cNvSpPr/>
              <p:nvPr/>
            </p:nvSpPr>
            <p:spPr>
              <a:xfrm>
                <a:off x="1158240" y="42367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8" name="Oval 1757"/>
              <p:cNvSpPr/>
              <p:nvPr/>
            </p:nvSpPr>
            <p:spPr>
              <a:xfrm>
                <a:off x="1066800" y="42900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Oval 1758"/>
              <p:cNvSpPr/>
              <p:nvPr/>
            </p:nvSpPr>
            <p:spPr>
              <a:xfrm>
                <a:off x="975360" y="43434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Oval 1759"/>
              <p:cNvSpPr/>
              <p:nvPr/>
            </p:nvSpPr>
            <p:spPr>
              <a:xfrm>
                <a:off x="883920" y="43967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Oval 1760"/>
              <p:cNvSpPr/>
              <p:nvPr/>
            </p:nvSpPr>
            <p:spPr>
              <a:xfrm>
                <a:off x="792480" y="44500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Oval 1761"/>
              <p:cNvSpPr/>
              <p:nvPr/>
            </p:nvSpPr>
            <p:spPr>
              <a:xfrm>
                <a:off x="2164080" y="35052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Oval 1762"/>
              <p:cNvSpPr/>
              <p:nvPr/>
            </p:nvSpPr>
            <p:spPr>
              <a:xfrm>
                <a:off x="2072640" y="35585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4" name="Oval 1763"/>
              <p:cNvSpPr/>
              <p:nvPr/>
            </p:nvSpPr>
            <p:spPr>
              <a:xfrm>
                <a:off x="1981200" y="36118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Oval 1764"/>
              <p:cNvSpPr/>
              <p:nvPr/>
            </p:nvSpPr>
            <p:spPr>
              <a:xfrm>
                <a:off x="1889760" y="36652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Oval 1765"/>
              <p:cNvSpPr/>
              <p:nvPr/>
            </p:nvSpPr>
            <p:spPr>
              <a:xfrm>
                <a:off x="1798320" y="37185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Oval 1766"/>
              <p:cNvSpPr/>
              <p:nvPr/>
            </p:nvSpPr>
            <p:spPr>
              <a:xfrm>
                <a:off x="1706880" y="37719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Oval 1767"/>
              <p:cNvSpPr/>
              <p:nvPr/>
            </p:nvSpPr>
            <p:spPr>
              <a:xfrm>
                <a:off x="1615440" y="38252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Oval 1768"/>
              <p:cNvSpPr/>
              <p:nvPr/>
            </p:nvSpPr>
            <p:spPr>
              <a:xfrm>
                <a:off x="1524000" y="38785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0" name="Oval 1769"/>
              <p:cNvSpPr/>
              <p:nvPr/>
            </p:nvSpPr>
            <p:spPr>
              <a:xfrm>
                <a:off x="1432560" y="39319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Oval 1770"/>
              <p:cNvSpPr/>
              <p:nvPr/>
            </p:nvSpPr>
            <p:spPr>
              <a:xfrm>
                <a:off x="1341120" y="39852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Oval 1771"/>
              <p:cNvSpPr/>
              <p:nvPr/>
            </p:nvSpPr>
            <p:spPr>
              <a:xfrm>
                <a:off x="1249680" y="40386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Oval 1772"/>
              <p:cNvSpPr/>
              <p:nvPr/>
            </p:nvSpPr>
            <p:spPr>
              <a:xfrm>
                <a:off x="1158240" y="40919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Oval 1773"/>
              <p:cNvSpPr/>
              <p:nvPr/>
            </p:nvSpPr>
            <p:spPr>
              <a:xfrm>
                <a:off x="1066800" y="41452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Oval 1774"/>
              <p:cNvSpPr/>
              <p:nvPr/>
            </p:nvSpPr>
            <p:spPr>
              <a:xfrm>
                <a:off x="975360" y="41986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6" name="Oval 1775"/>
              <p:cNvSpPr/>
              <p:nvPr/>
            </p:nvSpPr>
            <p:spPr>
              <a:xfrm>
                <a:off x="883920" y="42519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Oval 1776"/>
              <p:cNvSpPr/>
              <p:nvPr/>
            </p:nvSpPr>
            <p:spPr>
              <a:xfrm>
                <a:off x="792480" y="43053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Oval 1777"/>
              <p:cNvSpPr/>
              <p:nvPr/>
            </p:nvSpPr>
            <p:spPr>
              <a:xfrm>
                <a:off x="2164080" y="33604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Oval 1778"/>
              <p:cNvSpPr/>
              <p:nvPr/>
            </p:nvSpPr>
            <p:spPr>
              <a:xfrm>
                <a:off x="2072640" y="34137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Oval 1779"/>
              <p:cNvSpPr/>
              <p:nvPr/>
            </p:nvSpPr>
            <p:spPr>
              <a:xfrm>
                <a:off x="1981200" y="34671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Oval 1780"/>
              <p:cNvSpPr/>
              <p:nvPr/>
            </p:nvSpPr>
            <p:spPr>
              <a:xfrm>
                <a:off x="1889760" y="35204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2" name="Oval 1781"/>
              <p:cNvSpPr/>
              <p:nvPr/>
            </p:nvSpPr>
            <p:spPr>
              <a:xfrm>
                <a:off x="1798320" y="35737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Oval 1782"/>
              <p:cNvSpPr/>
              <p:nvPr/>
            </p:nvSpPr>
            <p:spPr>
              <a:xfrm>
                <a:off x="1706880" y="36271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Oval 1783"/>
              <p:cNvSpPr/>
              <p:nvPr/>
            </p:nvSpPr>
            <p:spPr>
              <a:xfrm>
                <a:off x="1615440" y="36804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Oval 1784"/>
              <p:cNvSpPr/>
              <p:nvPr/>
            </p:nvSpPr>
            <p:spPr>
              <a:xfrm>
                <a:off x="1524000" y="37338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Oval 1785"/>
              <p:cNvSpPr/>
              <p:nvPr/>
            </p:nvSpPr>
            <p:spPr>
              <a:xfrm>
                <a:off x="1432560" y="37871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Oval 1786"/>
              <p:cNvSpPr/>
              <p:nvPr/>
            </p:nvSpPr>
            <p:spPr>
              <a:xfrm>
                <a:off x="1341120" y="38404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8" name="Oval 1787"/>
              <p:cNvSpPr/>
              <p:nvPr/>
            </p:nvSpPr>
            <p:spPr>
              <a:xfrm>
                <a:off x="1249680" y="38938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Oval 1788"/>
              <p:cNvSpPr/>
              <p:nvPr/>
            </p:nvSpPr>
            <p:spPr>
              <a:xfrm>
                <a:off x="1158240" y="39471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Oval 1789"/>
              <p:cNvSpPr/>
              <p:nvPr/>
            </p:nvSpPr>
            <p:spPr>
              <a:xfrm>
                <a:off x="1066800" y="40005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Oval 1790"/>
              <p:cNvSpPr/>
              <p:nvPr/>
            </p:nvSpPr>
            <p:spPr>
              <a:xfrm>
                <a:off x="975360" y="40538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Oval 1791"/>
              <p:cNvSpPr/>
              <p:nvPr/>
            </p:nvSpPr>
            <p:spPr>
              <a:xfrm>
                <a:off x="883920" y="41071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Oval 1792"/>
              <p:cNvSpPr/>
              <p:nvPr/>
            </p:nvSpPr>
            <p:spPr>
              <a:xfrm>
                <a:off x="792480" y="41605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4" name="Oval 1793"/>
              <p:cNvSpPr/>
              <p:nvPr/>
            </p:nvSpPr>
            <p:spPr>
              <a:xfrm>
                <a:off x="2164080" y="32156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Oval 1794"/>
              <p:cNvSpPr/>
              <p:nvPr/>
            </p:nvSpPr>
            <p:spPr>
              <a:xfrm>
                <a:off x="2072640" y="32689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Oval 1795"/>
              <p:cNvSpPr/>
              <p:nvPr/>
            </p:nvSpPr>
            <p:spPr>
              <a:xfrm>
                <a:off x="1981200" y="33223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Oval 1796"/>
              <p:cNvSpPr/>
              <p:nvPr/>
            </p:nvSpPr>
            <p:spPr>
              <a:xfrm>
                <a:off x="1889760" y="33756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Oval 1797"/>
              <p:cNvSpPr/>
              <p:nvPr/>
            </p:nvSpPr>
            <p:spPr>
              <a:xfrm>
                <a:off x="1798320" y="34290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Oval 1798"/>
              <p:cNvSpPr/>
              <p:nvPr/>
            </p:nvSpPr>
            <p:spPr>
              <a:xfrm>
                <a:off x="1706880" y="34823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0" name="Oval 1799"/>
              <p:cNvSpPr/>
              <p:nvPr/>
            </p:nvSpPr>
            <p:spPr>
              <a:xfrm>
                <a:off x="1615440" y="35356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1" name="Oval 1800"/>
              <p:cNvSpPr/>
              <p:nvPr/>
            </p:nvSpPr>
            <p:spPr>
              <a:xfrm>
                <a:off x="1524000" y="35890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2" name="Oval 1801"/>
              <p:cNvSpPr/>
              <p:nvPr/>
            </p:nvSpPr>
            <p:spPr>
              <a:xfrm>
                <a:off x="1432560" y="36423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3" name="Oval 1802"/>
              <p:cNvSpPr/>
              <p:nvPr/>
            </p:nvSpPr>
            <p:spPr>
              <a:xfrm>
                <a:off x="1341120" y="36957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4" name="Oval 1803"/>
              <p:cNvSpPr/>
              <p:nvPr/>
            </p:nvSpPr>
            <p:spPr>
              <a:xfrm>
                <a:off x="1249680" y="37490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5" name="Oval 1804"/>
              <p:cNvSpPr/>
              <p:nvPr/>
            </p:nvSpPr>
            <p:spPr>
              <a:xfrm>
                <a:off x="1158240" y="38023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6" name="Oval 1805"/>
              <p:cNvSpPr/>
              <p:nvPr/>
            </p:nvSpPr>
            <p:spPr>
              <a:xfrm>
                <a:off x="1066800" y="38557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7" name="Oval 1806"/>
              <p:cNvSpPr/>
              <p:nvPr/>
            </p:nvSpPr>
            <p:spPr>
              <a:xfrm>
                <a:off x="975360" y="39090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8" name="Oval 1807"/>
              <p:cNvSpPr/>
              <p:nvPr/>
            </p:nvSpPr>
            <p:spPr>
              <a:xfrm>
                <a:off x="883920" y="39624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9" name="Oval 1808"/>
              <p:cNvSpPr/>
              <p:nvPr/>
            </p:nvSpPr>
            <p:spPr>
              <a:xfrm>
                <a:off x="792480" y="40157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0" name="Oval 1809"/>
              <p:cNvSpPr/>
              <p:nvPr/>
            </p:nvSpPr>
            <p:spPr>
              <a:xfrm>
                <a:off x="2164080" y="30708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Oval 1810"/>
              <p:cNvSpPr/>
              <p:nvPr/>
            </p:nvSpPr>
            <p:spPr>
              <a:xfrm>
                <a:off x="2072640" y="31242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Oval 1811"/>
              <p:cNvSpPr/>
              <p:nvPr/>
            </p:nvSpPr>
            <p:spPr>
              <a:xfrm>
                <a:off x="1981200" y="31775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Oval 1812"/>
              <p:cNvSpPr/>
              <p:nvPr/>
            </p:nvSpPr>
            <p:spPr>
              <a:xfrm>
                <a:off x="1889760" y="32308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Oval 1813"/>
              <p:cNvSpPr/>
              <p:nvPr/>
            </p:nvSpPr>
            <p:spPr>
              <a:xfrm>
                <a:off x="1798320" y="32842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Oval 1814"/>
              <p:cNvSpPr/>
              <p:nvPr/>
            </p:nvSpPr>
            <p:spPr>
              <a:xfrm>
                <a:off x="1706880" y="33375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6" name="Oval 1815"/>
              <p:cNvSpPr/>
              <p:nvPr/>
            </p:nvSpPr>
            <p:spPr>
              <a:xfrm>
                <a:off x="1615440" y="33909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Oval 1816"/>
              <p:cNvSpPr/>
              <p:nvPr/>
            </p:nvSpPr>
            <p:spPr>
              <a:xfrm>
                <a:off x="1524000" y="34442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Oval 1817"/>
              <p:cNvSpPr/>
              <p:nvPr/>
            </p:nvSpPr>
            <p:spPr>
              <a:xfrm>
                <a:off x="1432560" y="34975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Oval 1818"/>
              <p:cNvSpPr/>
              <p:nvPr/>
            </p:nvSpPr>
            <p:spPr>
              <a:xfrm>
                <a:off x="1341120" y="35509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Oval 1819"/>
              <p:cNvSpPr/>
              <p:nvPr/>
            </p:nvSpPr>
            <p:spPr>
              <a:xfrm>
                <a:off x="1249680" y="36042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Oval 1820"/>
              <p:cNvSpPr/>
              <p:nvPr/>
            </p:nvSpPr>
            <p:spPr>
              <a:xfrm>
                <a:off x="1158240" y="36576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2" name="Oval 1821"/>
              <p:cNvSpPr/>
              <p:nvPr/>
            </p:nvSpPr>
            <p:spPr>
              <a:xfrm>
                <a:off x="1066800" y="37109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Oval 1822"/>
              <p:cNvSpPr/>
              <p:nvPr/>
            </p:nvSpPr>
            <p:spPr>
              <a:xfrm>
                <a:off x="975360" y="37642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Oval 1823"/>
              <p:cNvSpPr/>
              <p:nvPr/>
            </p:nvSpPr>
            <p:spPr>
              <a:xfrm>
                <a:off x="883920" y="38176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Oval 1824"/>
              <p:cNvSpPr/>
              <p:nvPr/>
            </p:nvSpPr>
            <p:spPr>
              <a:xfrm>
                <a:off x="792480" y="38709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Oval 1825"/>
              <p:cNvSpPr/>
              <p:nvPr/>
            </p:nvSpPr>
            <p:spPr>
              <a:xfrm>
                <a:off x="2164080" y="29260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Oval 1826"/>
              <p:cNvSpPr/>
              <p:nvPr/>
            </p:nvSpPr>
            <p:spPr>
              <a:xfrm>
                <a:off x="2072640" y="29794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8" name="Oval 1827"/>
              <p:cNvSpPr/>
              <p:nvPr/>
            </p:nvSpPr>
            <p:spPr>
              <a:xfrm>
                <a:off x="1981200" y="30327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Oval 1828"/>
              <p:cNvSpPr/>
              <p:nvPr/>
            </p:nvSpPr>
            <p:spPr>
              <a:xfrm>
                <a:off x="1889760" y="30861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Oval 1829"/>
              <p:cNvSpPr/>
              <p:nvPr/>
            </p:nvSpPr>
            <p:spPr>
              <a:xfrm>
                <a:off x="1798320" y="31394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Oval 1830"/>
              <p:cNvSpPr/>
              <p:nvPr/>
            </p:nvSpPr>
            <p:spPr>
              <a:xfrm>
                <a:off x="1706880" y="31927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Oval 1831"/>
              <p:cNvSpPr/>
              <p:nvPr/>
            </p:nvSpPr>
            <p:spPr>
              <a:xfrm>
                <a:off x="1615440" y="32461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Oval 1832"/>
              <p:cNvSpPr/>
              <p:nvPr/>
            </p:nvSpPr>
            <p:spPr>
              <a:xfrm>
                <a:off x="1524000" y="32994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4" name="Oval 1833"/>
              <p:cNvSpPr/>
              <p:nvPr/>
            </p:nvSpPr>
            <p:spPr>
              <a:xfrm>
                <a:off x="1432560" y="33528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Oval 1834"/>
              <p:cNvSpPr/>
              <p:nvPr/>
            </p:nvSpPr>
            <p:spPr>
              <a:xfrm>
                <a:off x="1341120" y="34061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Oval 1835"/>
              <p:cNvSpPr/>
              <p:nvPr/>
            </p:nvSpPr>
            <p:spPr>
              <a:xfrm>
                <a:off x="1249680" y="34594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Oval 1836"/>
              <p:cNvSpPr/>
              <p:nvPr/>
            </p:nvSpPr>
            <p:spPr>
              <a:xfrm>
                <a:off x="1158240" y="35128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Oval 1837"/>
              <p:cNvSpPr/>
              <p:nvPr/>
            </p:nvSpPr>
            <p:spPr>
              <a:xfrm>
                <a:off x="1066800" y="35661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Oval 1838"/>
              <p:cNvSpPr/>
              <p:nvPr/>
            </p:nvSpPr>
            <p:spPr>
              <a:xfrm>
                <a:off x="975360" y="36195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0" name="Oval 1839"/>
              <p:cNvSpPr/>
              <p:nvPr/>
            </p:nvSpPr>
            <p:spPr>
              <a:xfrm>
                <a:off x="883920" y="36728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Oval 1840"/>
              <p:cNvSpPr/>
              <p:nvPr/>
            </p:nvSpPr>
            <p:spPr>
              <a:xfrm>
                <a:off x="792480" y="37261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Oval 1841"/>
              <p:cNvSpPr/>
              <p:nvPr/>
            </p:nvSpPr>
            <p:spPr>
              <a:xfrm>
                <a:off x="2164080" y="27813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Oval 1842"/>
              <p:cNvSpPr/>
              <p:nvPr/>
            </p:nvSpPr>
            <p:spPr>
              <a:xfrm>
                <a:off x="2072640" y="28346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Oval 1843"/>
              <p:cNvSpPr/>
              <p:nvPr/>
            </p:nvSpPr>
            <p:spPr>
              <a:xfrm>
                <a:off x="1981200" y="28879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Oval 1844"/>
              <p:cNvSpPr/>
              <p:nvPr/>
            </p:nvSpPr>
            <p:spPr>
              <a:xfrm>
                <a:off x="1889760" y="29413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6" name="Oval 1845"/>
              <p:cNvSpPr/>
              <p:nvPr/>
            </p:nvSpPr>
            <p:spPr>
              <a:xfrm>
                <a:off x="1798320" y="29946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Oval 1846"/>
              <p:cNvSpPr/>
              <p:nvPr/>
            </p:nvSpPr>
            <p:spPr>
              <a:xfrm>
                <a:off x="1706880" y="30480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Oval 1847"/>
              <p:cNvSpPr/>
              <p:nvPr/>
            </p:nvSpPr>
            <p:spPr>
              <a:xfrm>
                <a:off x="1615440" y="31013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Oval 1848"/>
              <p:cNvSpPr/>
              <p:nvPr/>
            </p:nvSpPr>
            <p:spPr>
              <a:xfrm>
                <a:off x="1524000" y="31546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Oval 1849"/>
              <p:cNvSpPr/>
              <p:nvPr/>
            </p:nvSpPr>
            <p:spPr>
              <a:xfrm>
                <a:off x="1432560" y="32080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Oval 1850"/>
              <p:cNvSpPr/>
              <p:nvPr/>
            </p:nvSpPr>
            <p:spPr>
              <a:xfrm>
                <a:off x="1341120" y="32613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2" name="Oval 1851"/>
              <p:cNvSpPr/>
              <p:nvPr/>
            </p:nvSpPr>
            <p:spPr>
              <a:xfrm>
                <a:off x="1249680" y="33147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Oval 1852"/>
              <p:cNvSpPr/>
              <p:nvPr/>
            </p:nvSpPr>
            <p:spPr>
              <a:xfrm>
                <a:off x="1158240" y="33680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Oval 1853"/>
              <p:cNvSpPr/>
              <p:nvPr/>
            </p:nvSpPr>
            <p:spPr>
              <a:xfrm>
                <a:off x="1066800" y="34213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Oval 1854"/>
              <p:cNvSpPr/>
              <p:nvPr/>
            </p:nvSpPr>
            <p:spPr>
              <a:xfrm>
                <a:off x="975360" y="34747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Oval 1855"/>
              <p:cNvSpPr/>
              <p:nvPr/>
            </p:nvSpPr>
            <p:spPr>
              <a:xfrm>
                <a:off x="883920" y="35280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Oval 1856"/>
              <p:cNvSpPr/>
              <p:nvPr/>
            </p:nvSpPr>
            <p:spPr>
              <a:xfrm>
                <a:off x="792480" y="35814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8" name="Oval 1857"/>
              <p:cNvSpPr/>
              <p:nvPr/>
            </p:nvSpPr>
            <p:spPr>
              <a:xfrm>
                <a:off x="2164080" y="26365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Oval 1858"/>
              <p:cNvSpPr/>
              <p:nvPr/>
            </p:nvSpPr>
            <p:spPr>
              <a:xfrm>
                <a:off x="2072640" y="26898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Oval 1859"/>
              <p:cNvSpPr/>
              <p:nvPr/>
            </p:nvSpPr>
            <p:spPr>
              <a:xfrm>
                <a:off x="1981200" y="27432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Oval 1860"/>
              <p:cNvSpPr/>
              <p:nvPr/>
            </p:nvSpPr>
            <p:spPr>
              <a:xfrm>
                <a:off x="1889760" y="27965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Oval 1861"/>
              <p:cNvSpPr/>
              <p:nvPr/>
            </p:nvSpPr>
            <p:spPr>
              <a:xfrm>
                <a:off x="1798320" y="28498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Oval 1862"/>
              <p:cNvSpPr/>
              <p:nvPr/>
            </p:nvSpPr>
            <p:spPr>
              <a:xfrm>
                <a:off x="1706880" y="29032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4" name="Oval 1863"/>
              <p:cNvSpPr/>
              <p:nvPr/>
            </p:nvSpPr>
            <p:spPr>
              <a:xfrm>
                <a:off x="1615440" y="29565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5" name="Oval 1864"/>
              <p:cNvSpPr/>
              <p:nvPr/>
            </p:nvSpPr>
            <p:spPr>
              <a:xfrm>
                <a:off x="1524000" y="30099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6" name="Oval 1865"/>
              <p:cNvSpPr/>
              <p:nvPr/>
            </p:nvSpPr>
            <p:spPr>
              <a:xfrm>
                <a:off x="1432560" y="30632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7" name="Oval 1866"/>
              <p:cNvSpPr/>
              <p:nvPr/>
            </p:nvSpPr>
            <p:spPr>
              <a:xfrm>
                <a:off x="1341120" y="31165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8" name="Oval 1867"/>
              <p:cNvSpPr/>
              <p:nvPr/>
            </p:nvSpPr>
            <p:spPr>
              <a:xfrm>
                <a:off x="1249680" y="31699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9" name="Oval 1868"/>
              <p:cNvSpPr/>
              <p:nvPr/>
            </p:nvSpPr>
            <p:spPr>
              <a:xfrm>
                <a:off x="1158240" y="32232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0" name="Oval 1869"/>
              <p:cNvSpPr/>
              <p:nvPr/>
            </p:nvSpPr>
            <p:spPr>
              <a:xfrm>
                <a:off x="1066800" y="32766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1" name="Oval 1870"/>
              <p:cNvSpPr/>
              <p:nvPr/>
            </p:nvSpPr>
            <p:spPr>
              <a:xfrm>
                <a:off x="975360" y="33299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2" name="Oval 1871"/>
              <p:cNvSpPr/>
              <p:nvPr/>
            </p:nvSpPr>
            <p:spPr>
              <a:xfrm>
                <a:off x="883920" y="33832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3" name="Oval 1872"/>
              <p:cNvSpPr/>
              <p:nvPr/>
            </p:nvSpPr>
            <p:spPr>
              <a:xfrm>
                <a:off x="792480" y="34366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4" name="Oval 1873"/>
              <p:cNvSpPr/>
              <p:nvPr/>
            </p:nvSpPr>
            <p:spPr>
              <a:xfrm>
                <a:off x="2164080" y="24917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Oval 1874"/>
              <p:cNvSpPr/>
              <p:nvPr/>
            </p:nvSpPr>
            <p:spPr>
              <a:xfrm>
                <a:off x="2072640" y="25450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Oval 1875"/>
              <p:cNvSpPr/>
              <p:nvPr/>
            </p:nvSpPr>
            <p:spPr>
              <a:xfrm>
                <a:off x="1981200" y="25984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Oval 1876"/>
              <p:cNvSpPr/>
              <p:nvPr/>
            </p:nvSpPr>
            <p:spPr>
              <a:xfrm>
                <a:off x="1889760" y="26517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Oval 1877"/>
              <p:cNvSpPr/>
              <p:nvPr/>
            </p:nvSpPr>
            <p:spPr>
              <a:xfrm>
                <a:off x="1798320" y="27051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Oval 1878"/>
              <p:cNvSpPr/>
              <p:nvPr/>
            </p:nvSpPr>
            <p:spPr>
              <a:xfrm>
                <a:off x="1706880" y="27584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0" name="Oval 1879"/>
              <p:cNvSpPr/>
              <p:nvPr/>
            </p:nvSpPr>
            <p:spPr>
              <a:xfrm>
                <a:off x="1615440" y="28117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Oval 1880"/>
              <p:cNvSpPr/>
              <p:nvPr/>
            </p:nvSpPr>
            <p:spPr>
              <a:xfrm>
                <a:off x="1524000" y="28651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Oval 1881"/>
              <p:cNvSpPr/>
              <p:nvPr/>
            </p:nvSpPr>
            <p:spPr>
              <a:xfrm>
                <a:off x="1432560" y="29184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Oval 1882"/>
              <p:cNvSpPr/>
              <p:nvPr/>
            </p:nvSpPr>
            <p:spPr>
              <a:xfrm>
                <a:off x="1341120" y="29718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Oval 1883"/>
              <p:cNvSpPr/>
              <p:nvPr/>
            </p:nvSpPr>
            <p:spPr>
              <a:xfrm>
                <a:off x="1249680" y="30251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Oval 1884"/>
              <p:cNvSpPr/>
              <p:nvPr/>
            </p:nvSpPr>
            <p:spPr>
              <a:xfrm>
                <a:off x="1158240" y="30784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6" name="Oval 1885"/>
              <p:cNvSpPr/>
              <p:nvPr/>
            </p:nvSpPr>
            <p:spPr>
              <a:xfrm>
                <a:off x="1066800" y="31318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Oval 1886"/>
              <p:cNvSpPr/>
              <p:nvPr/>
            </p:nvSpPr>
            <p:spPr>
              <a:xfrm>
                <a:off x="975360" y="31851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Oval 1887"/>
              <p:cNvSpPr/>
              <p:nvPr/>
            </p:nvSpPr>
            <p:spPr>
              <a:xfrm>
                <a:off x="883920" y="32385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Oval 1888"/>
              <p:cNvSpPr/>
              <p:nvPr/>
            </p:nvSpPr>
            <p:spPr>
              <a:xfrm>
                <a:off x="792480" y="32918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Oval 1889"/>
              <p:cNvSpPr/>
              <p:nvPr/>
            </p:nvSpPr>
            <p:spPr>
              <a:xfrm>
                <a:off x="2164080" y="23469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Oval 1890"/>
              <p:cNvSpPr/>
              <p:nvPr/>
            </p:nvSpPr>
            <p:spPr>
              <a:xfrm>
                <a:off x="2072640" y="24003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2" name="Oval 1891"/>
              <p:cNvSpPr/>
              <p:nvPr/>
            </p:nvSpPr>
            <p:spPr>
              <a:xfrm>
                <a:off x="1981200" y="24536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Oval 1892"/>
              <p:cNvSpPr/>
              <p:nvPr/>
            </p:nvSpPr>
            <p:spPr>
              <a:xfrm>
                <a:off x="1889760" y="25069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Oval 1893"/>
              <p:cNvSpPr/>
              <p:nvPr/>
            </p:nvSpPr>
            <p:spPr>
              <a:xfrm>
                <a:off x="1798320" y="25603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Oval 1894"/>
              <p:cNvSpPr/>
              <p:nvPr/>
            </p:nvSpPr>
            <p:spPr>
              <a:xfrm>
                <a:off x="1706880" y="26136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Oval 1895"/>
              <p:cNvSpPr/>
              <p:nvPr/>
            </p:nvSpPr>
            <p:spPr>
              <a:xfrm>
                <a:off x="1615440" y="26670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Oval 1896"/>
              <p:cNvSpPr/>
              <p:nvPr/>
            </p:nvSpPr>
            <p:spPr>
              <a:xfrm>
                <a:off x="1524000" y="27203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8" name="Oval 1897"/>
              <p:cNvSpPr/>
              <p:nvPr/>
            </p:nvSpPr>
            <p:spPr>
              <a:xfrm>
                <a:off x="1432560" y="27736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Oval 1898"/>
              <p:cNvSpPr/>
              <p:nvPr/>
            </p:nvSpPr>
            <p:spPr>
              <a:xfrm>
                <a:off x="1341120" y="28270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Oval 1899"/>
              <p:cNvSpPr/>
              <p:nvPr/>
            </p:nvSpPr>
            <p:spPr>
              <a:xfrm>
                <a:off x="1249680" y="28803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Oval 1900"/>
              <p:cNvSpPr/>
              <p:nvPr/>
            </p:nvSpPr>
            <p:spPr>
              <a:xfrm>
                <a:off x="1158240" y="29337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Oval 1901"/>
              <p:cNvSpPr/>
              <p:nvPr/>
            </p:nvSpPr>
            <p:spPr>
              <a:xfrm>
                <a:off x="1066800" y="29870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Oval 1902"/>
              <p:cNvSpPr/>
              <p:nvPr/>
            </p:nvSpPr>
            <p:spPr>
              <a:xfrm>
                <a:off x="975360" y="30403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4" name="Oval 1903"/>
              <p:cNvSpPr/>
              <p:nvPr/>
            </p:nvSpPr>
            <p:spPr>
              <a:xfrm>
                <a:off x="883920" y="30937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Oval 1904"/>
              <p:cNvSpPr/>
              <p:nvPr/>
            </p:nvSpPr>
            <p:spPr>
              <a:xfrm>
                <a:off x="792480" y="31470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Oval 1905"/>
              <p:cNvSpPr/>
              <p:nvPr/>
            </p:nvSpPr>
            <p:spPr>
              <a:xfrm>
                <a:off x="2164080" y="22021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Oval 1906"/>
              <p:cNvSpPr/>
              <p:nvPr/>
            </p:nvSpPr>
            <p:spPr>
              <a:xfrm>
                <a:off x="2072640" y="22555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Oval 1907"/>
              <p:cNvSpPr/>
              <p:nvPr/>
            </p:nvSpPr>
            <p:spPr>
              <a:xfrm>
                <a:off x="1981200" y="23088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Oval 1908"/>
              <p:cNvSpPr/>
              <p:nvPr/>
            </p:nvSpPr>
            <p:spPr>
              <a:xfrm>
                <a:off x="1889760" y="23622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0" name="Oval 1909"/>
              <p:cNvSpPr/>
              <p:nvPr/>
            </p:nvSpPr>
            <p:spPr>
              <a:xfrm>
                <a:off x="1798320" y="24155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Oval 1910"/>
              <p:cNvSpPr/>
              <p:nvPr/>
            </p:nvSpPr>
            <p:spPr>
              <a:xfrm>
                <a:off x="1706880" y="24688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Oval 1911"/>
              <p:cNvSpPr/>
              <p:nvPr/>
            </p:nvSpPr>
            <p:spPr>
              <a:xfrm>
                <a:off x="1615440" y="25222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Oval 1912"/>
              <p:cNvSpPr/>
              <p:nvPr/>
            </p:nvSpPr>
            <p:spPr>
              <a:xfrm>
                <a:off x="1524000" y="25755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Oval 1913"/>
              <p:cNvSpPr/>
              <p:nvPr/>
            </p:nvSpPr>
            <p:spPr>
              <a:xfrm>
                <a:off x="1432560" y="26289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Oval 1914"/>
              <p:cNvSpPr/>
              <p:nvPr/>
            </p:nvSpPr>
            <p:spPr>
              <a:xfrm>
                <a:off x="1341120" y="26822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6" name="Oval 1915"/>
              <p:cNvSpPr/>
              <p:nvPr/>
            </p:nvSpPr>
            <p:spPr>
              <a:xfrm>
                <a:off x="1249680" y="27355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Oval 1916"/>
              <p:cNvSpPr/>
              <p:nvPr/>
            </p:nvSpPr>
            <p:spPr>
              <a:xfrm>
                <a:off x="1158240" y="278892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Oval 1917"/>
              <p:cNvSpPr/>
              <p:nvPr/>
            </p:nvSpPr>
            <p:spPr>
              <a:xfrm>
                <a:off x="1066800" y="28422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Oval 1918"/>
              <p:cNvSpPr/>
              <p:nvPr/>
            </p:nvSpPr>
            <p:spPr>
              <a:xfrm>
                <a:off x="975360" y="289560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Oval 1919"/>
              <p:cNvSpPr/>
              <p:nvPr/>
            </p:nvSpPr>
            <p:spPr>
              <a:xfrm>
                <a:off x="883920" y="294894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Oval 1920"/>
              <p:cNvSpPr/>
              <p:nvPr/>
            </p:nvSpPr>
            <p:spPr>
              <a:xfrm>
                <a:off x="792480" y="300228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E1B3F6-D478-495F-A64E-9D2FA44E8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1060" y="2892387"/>
              <a:ext cx="2402032" cy="299339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599FA8-248B-48E8-B86A-7BBA989C14D8}"/>
              </a:ext>
            </a:extLst>
          </p:cNvPr>
          <p:cNvGrpSpPr/>
          <p:nvPr/>
        </p:nvGrpSpPr>
        <p:grpSpPr>
          <a:xfrm>
            <a:off x="4234750" y="5137773"/>
            <a:ext cx="927431" cy="538840"/>
            <a:chOff x="2710749" y="5137773"/>
            <a:chExt cx="927431" cy="538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854056" y="5307281"/>
                  <a:ext cx="3795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4056" y="5307281"/>
                  <a:ext cx="37952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1CEE8F2-FB33-40DF-A630-D779EBDB7A0D}"/>
                </a:ext>
              </a:extLst>
            </p:cNvPr>
            <p:cNvCxnSpPr>
              <a:cxnSpLocks/>
            </p:cNvCxnSpPr>
            <p:nvPr/>
          </p:nvCxnSpPr>
          <p:spPr>
            <a:xfrm>
              <a:off x="2710749" y="5137773"/>
              <a:ext cx="927431" cy="40155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4152D7-3CBF-4376-B038-B981D0E915DE}"/>
              </a:ext>
            </a:extLst>
          </p:cNvPr>
          <p:cNvGrpSpPr/>
          <p:nvPr/>
        </p:nvGrpSpPr>
        <p:grpSpPr>
          <a:xfrm>
            <a:off x="5642240" y="4760428"/>
            <a:ext cx="1223876" cy="720694"/>
            <a:chOff x="4118240" y="4760428"/>
            <a:chExt cx="1223876" cy="720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758320" y="5111789"/>
                  <a:ext cx="443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320" y="5111789"/>
                  <a:ext cx="44307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7" name="Straight Arrow Connector 1186">
              <a:extLst>
                <a:ext uri="{FF2B5EF4-FFF2-40B4-BE49-F238E27FC236}">
                  <a16:creationId xmlns:a16="http://schemas.microsoft.com/office/drawing/2014/main" id="{0C868C05-5F09-4D14-92B3-5518B18B7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8240" y="4760428"/>
              <a:ext cx="1223876" cy="72069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212A31-6933-44BD-BA6B-788037F88179}"/>
              </a:ext>
            </a:extLst>
          </p:cNvPr>
          <p:cNvGrpSpPr/>
          <p:nvPr/>
        </p:nvGrpSpPr>
        <p:grpSpPr>
          <a:xfrm>
            <a:off x="7020123" y="2941455"/>
            <a:ext cx="473963" cy="1561388"/>
            <a:chOff x="5496122" y="2941455"/>
            <a:chExt cx="473963" cy="15613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571451" y="3423356"/>
                  <a:ext cx="3986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1451" y="3423356"/>
                  <a:ext cx="39863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0" name="Straight Arrow Connector 1189">
              <a:extLst>
                <a:ext uri="{FF2B5EF4-FFF2-40B4-BE49-F238E27FC236}">
                  <a16:creationId xmlns:a16="http://schemas.microsoft.com/office/drawing/2014/main" id="{9D0EF008-E5D4-4F21-AFF9-2E17F87C796A}"/>
                </a:ext>
              </a:extLst>
            </p:cNvPr>
            <p:cNvCxnSpPr>
              <a:cxnSpLocks/>
            </p:cNvCxnSpPr>
            <p:nvPr/>
          </p:nvCxnSpPr>
          <p:spPr>
            <a:xfrm>
              <a:off x="5496122" y="2941455"/>
              <a:ext cx="0" cy="15613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AF01F3C-0D11-403A-AE63-80337819EE9F}"/>
              </a:ext>
            </a:extLst>
          </p:cNvPr>
          <p:cNvSpPr/>
          <p:nvPr/>
        </p:nvSpPr>
        <p:spPr>
          <a:xfrm>
            <a:off x="7929563" y="2619209"/>
            <a:ext cx="23283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Each color represents the activations of a filter as it was convolved around an image</a:t>
            </a:r>
          </a:p>
        </p:txBody>
      </p:sp>
    </p:spTree>
    <p:extLst>
      <p:ext uri="{BB962C8B-B14F-4D97-AF65-F5344CB8AC3E}">
        <p14:creationId xmlns:p14="http://schemas.microsoft.com/office/powerpoint/2010/main" val="2812308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Unrolled Activation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37" t="-952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F01F3C-0D11-403A-AE63-80337819EE9F}"/>
              </a:ext>
            </a:extLst>
          </p:cNvPr>
          <p:cNvSpPr/>
          <p:nvPr/>
        </p:nvSpPr>
        <p:spPr>
          <a:xfrm>
            <a:off x="6596414" y="4880346"/>
            <a:ext cx="35787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Each row represents the activations of a filter</a:t>
            </a:r>
          </a:p>
          <a:p>
            <a:endParaRPr lang="en-US" sz="1400" dirty="0"/>
          </a:p>
          <a:p>
            <a:r>
              <a:rPr lang="en-US" sz="1400" dirty="0"/>
              <a:t>Each column is a combination of activations in the same spatial location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3CA4FB8-6309-4028-86B1-3CABD64B52A1}"/>
              </a:ext>
            </a:extLst>
          </p:cNvPr>
          <p:cNvCxnSpPr>
            <a:cxnSpLocks/>
          </p:cNvCxnSpPr>
          <p:nvPr/>
        </p:nvCxnSpPr>
        <p:spPr>
          <a:xfrm>
            <a:off x="5792385" y="3656403"/>
            <a:ext cx="80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C32E853-5B1D-4F2A-8655-5527C7921756}"/>
              </a:ext>
            </a:extLst>
          </p:cNvPr>
          <p:cNvGraphicFramePr>
            <a:graphicFrameLocks noGrp="1"/>
          </p:cNvGraphicFramePr>
          <p:nvPr/>
        </p:nvGraphicFramePr>
        <p:xfrm>
          <a:off x="6942163" y="2802962"/>
          <a:ext cx="2803400" cy="16558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340">
                  <a:extLst>
                    <a:ext uri="{9D8B030D-6E8A-4147-A177-3AD203B41FA5}">
                      <a16:colId xmlns:a16="http://schemas.microsoft.com/office/drawing/2014/main" val="3168762774"/>
                    </a:ext>
                  </a:extLst>
                </a:gridCol>
                <a:gridCol w="280340">
                  <a:extLst>
                    <a:ext uri="{9D8B030D-6E8A-4147-A177-3AD203B41FA5}">
                      <a16:colId xmlns:a16="http://schemas.microsoft.com/office/drawing/2014/main" val="3165046086"/>
                    </a:ext>
                  </a:extLst>
                </a:gridCol>
                <a:gridCol w="280340">
                  <a:extLst>
                    <a:ext uri="{9D8B030D-6E8A-4147-A177-3AD203B41FA5}">
                      <a16:colId xmlns:a16="http://schemas.microsoft.com/office/drawing/2014/main" val="1362095744"/>
                    </a:ext>
                  </a:extLst>
                </a:gridCol>
                <a:gridCol w="280340">
                  <a:extLst>
                    <a:ext uri="{9D8B030D-6E8A-4147-A177-3AD203B41FA5}">
                      <a16:colId xmlns:a16="http://schemas.microsoft.com/office/drawing/2014/main" val="28109634"/>
                    </a:ext>
                  </a:extLst>
                </a:gridCol>
                <a:gridCol w="280340">
                  <a:extLst>
                    <a:ext uri="{9D8B030D-6E8A-4147-A177-3AD203B41FA5}">
                      <a16:colId xmlns:a16="http://schemas.microsoft.com/office/drawing/2014/main" val="316698701"/>
                    </a:ext>
                  </a:extLst>
                </a:gridCol>
                <a:gridCol w="280340">
                  <a:extLst>
                    <a:ext uri="{9D8B030D-6E8A-4147-A177-3AD203B41FA5}">
                      <a16:colId xmlns:a16="http://schemas.microsoft.com/office/drawing/2014/main" val="2571400177"/>
                    </a:ext>
                  </a:extLst>
                </a:gridCol>
                <a:gridCol w="280340">
                  <a:extLst>
                    <a:ext uri="{9D8B030D-6E8A-4147-A177-3AD203B41FA5}">
                      <a16:colId xmlns:a16="http://schemas.microsoft.com/office/drawing/2014/main" val="3598551631"/>
                    </a:ext>
                  </a:extLst>
                </a:gridCol>
                <a:gridCol w="280340">
                  <a:extLst>
                    <a:ext uri="{9D8B030D-6E8A-4147-A177-3AD203B41FA5}">
                      <a16:colId xmlns:a16="http://schemas.microsoft.com/office/drawing/2014/main" val="1094819284"/>
                    </a:ext>
                  </a:extLst>
                </a:gridCol>
                <a:gridCol w="280340">
                  <a:extLst>
                    <a:ext uri="{9D8B030D-6E8A-4147-A177-3AD203B41FA5}">
                      <a16:colId xmlns:a16="http://schemas.microsoft.com/office/drawing/2014/main" val="1603954395"/>
                    </a:ext>
                  </a:extLst>
                </a:gridCol>
                <a:gridCol w="280340">
                  <a:extLst>
                    <a:ext uri="{9D8B030D-6E8A-4147-A177-3AD203B41FA5}">
                      <a16:colId xmlns:a16="http://schemas.microsoft.com/office/drawing/2014/main" val="3669963841"/>
                    </a:ext>
                  </a:extLst>
                </a:gridCol>
              </a:tblGrid>
              <a:tr h="2759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9E6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965641"/>
                  </a:ext>
                </a:extLst>
              </a:tr>
              <a:tr h="2759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8B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92623"/>
                  </a:ext>
                </a:extLst>
              </a:tr>
              <a:tr h="2759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038714"/>
                  </a:ext>
                </a:extLst>
              </a:tr>
              <a:tr h="2759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816042"/>
                  </a:ext>
                </a:extLst>
              </a:tr>
              <a:tr h="2759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A44A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60"/>
                  </a:ext>
                </a:extLst>
              </a:tr>
              <a:tr h="2759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4680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362637"/>
                  </a:ext>
                </a:extLst>
              </a:tr>
            </a:tbl>
          </a:graphicData>
        </a:graphic>
      </p:graphicFrame>
      <p:grpSp>
        <p:nvGrpSpPr>
          <p:cNvPr id="410" name="Group 409">
            <a:extLst>
              <a:ext uri="{FF2B5EF4-FFF2-40B4-BE49-F238E27FC236}">
                <a16:creationId xmlns:a16="http://schemas.microsoft.com/office/drawing/2014/main" id="{AB0F0D5C-315A-4422-B09F-98AEA01EBC2A}"/>
              </a:ext>
            </a:extLst>
          </p:cNvPr>
          <p:cNvGrpSpPr/>
          <p:nvPr/>
        </p:nvGrpSpPr>
        <p:grpSpPr>
          <a:xfrm>
            <a:off x="6942163" y="2278130"/>
            <a:ext cx="2803400" cy="412443"/>
            <a:chOff x="3861087" y="4956289"/>
            <a:chExt cx="2803400" cy="412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F434D5A0-6C7B-4055-8B9E-B202D27B0F4F}"/>
                    </a:ext>
                  </a:extLst>
                </p:cNvPr>
                <p:cNvSpPr/>
                <p:nvPr/>
              </p:nvSpPr>
              <p:spPr>
                <a:xfrm>
                  <a:off x="4841293" y="4956289"/>
                  <a:ext cx="8429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F434D5A0-6C7B-4055-8B9E-B202D27B0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293" y="4956289"/>
                  <a:ext cx="84298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E31A9E5E-C74D-448D-BEFA-146E051F7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087" y="5368731"/>
              <a:ext cx="2803400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7FEB5F2F-6029-4CB6-8CA5-4BAFA27FEB42}"/>
              </a:ext>
            </a:extLst>
          </p:cNvPr>
          <p:cNvGrpSpPr/>
          <p:nvPr/>
        </p:nvGrpSpPr>
        <p:grpSpPr>
          <a:xfrm>
            <a:off x="9878539" y="2850378"/>
            <a:ext cx="379527" cy="1608410"/>
            <a:chOff x="2685258" y="5137773"/>
            <a:chExt cx="379527" cy="1608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8D46798F-4A5E-45B3-A4DE-842646443266}"/>
                    </a:ext>
                  </a:extLst>
                </p:cNvPr>
                <p:cNvSpPr/>
                <p:nvPr/>
              </p:nvSpPr>
              <p:spPr>
                <a:xfrm>
                  <a:off x="2685258" y="5733604"/>
                  <a:ext cx="3795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8D46798F-4A5E-45B3-A4DE-8426464432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5258" y="5733604"/>
                  <a:ext cx="37952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7EEC1C0C-1955-4001-B479-81DB95CCE7A6}"/>
                </a:ext>
              </a:extLst>
            </p:cNvPr>
            <p:cNvCxnSpPr>
              <a:cxnSpLocks/>
            </p:cNvCxnSpPr>
            <p:nvPr/>
          </p:nvCxnSpPr>
          <p:spPr>
            <a:xfrm>
              <a:off x="2710749" y="5137773"/>
              <a:ext cx="0" cy="160841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9200F214-013A-4243-8A47-7CA56DA5031E}"/>
                  </a:ext>
                </a:extLst>
              </p:cNvPr>
              <p:cNvSpPr/>
              <p:nvPr/>
            </p:nvSpPr>
            <p:spPr>
              <a:xfrm>
                <a:off x="8154100" y="4498718"/>
                <a:ext cx="422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9200F214-013A-4243-8A47-7CA56DA50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100" y="4498718"/>
                <a:ext cx="4224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770EE27-60C6-45E7-938B-480360191BB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366" y="2278129"/>
            <a:ext cx="3645018" cy="28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4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 Matrix (Style Matrix)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B07B252-8EE9-4A7A-93BC-7862BFC8680B}"/>
                  </a:ext>
                </a:extLst>
              </p:cNvPr>
              <p:cNvSpPr/>
              <p:nvPr/>
            </p:nvSpPr>
            <p:spPr>
              <a:xfrm>
                <a:off x="4819910" y="3327781"/>
                <a:ext cx="457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B07B252-8EE9-4A7A-93BC-7862BFC86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910" y="3327781"/>
                <a:ext cx="4571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EEAA964-D650-4700-967F-70EC5D92BE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2"/>
          <a:stretch/>
        </p:blipFill>
        <p:spPr>
          <a:xfrm>
            <a:off x="2076293" y="2561847"/>
            <a:ext cx="2792811" cy="1931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B6EA71D-3593-4755-AACD-3D462A2D01AB}"/>
                  </a:ext>
                </a:extLst>
              </p:cNvPr>
              <p:cNvSpPr/>
              <p:nvPr/>
            </p:nvSpPr>
            <p:spPr>
              <a:xfrm>
                <a:off x="6988450" y="3327781"/>
                <a:ext cx="4667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B6EA71D-3593-4755-AACD-3D462A2D0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50" y="3327781"/>
                <a:ext cx="46679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72FB91CD-EB97-4284-889B-4106F607A71C}"/>
              </a:ext>
            </a:extLst>
          </p:cNvPr>
          <p:cNvSpPr/>
          <p:nvPr/>
        </p:nvSpPr>
        <p:spPr>
          <a:xfrm>
            <a:off x="7221848" y="5098361"/>
            <a:ext cx="33827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Correlation between Filters over spatial locations</a:t>
            </a:r>
          </a:p>
          <a:p>
            <a:pPr algn="ctr"/>
            <a:r>
              <a:rPr lang="en-US" sz="1400" dirty="0"/>
              <a:t>(throw away spatial information)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DAA4E6-F14E-491F-85EC-70AB5C90DDAD}"/>
                  </a:ext>
                </a:extLst>
              </p:cNvPr>
              <p:cNvSpPr/>
              <p:nvPr/>
            </p:nvSpPr>
            <p:spPr>
              <a:xfrm>
                <a:off x="5311237" y="5211459"/>
                <a:ext cx="1643062" cy="635579"/>
              </a:xfrm>
              <a:custGeom>
                <a:avLst/>
                <a:gdLst>
                  <a:gd name="connsiteX0" fmla="*/ 0 w 1643062"/>
                  <a:gd name="connsiteY0" fmla="*/ 0 h 635579"/>
                  <a:gd name="connsiteX1" fmla="*/ 564118 w 1643062"/>
                  <a:gd name="connsiteY1" fmla="*/ 0 h 635579"/>
                  <a:gd name="connsiteX2" fmla="*/ 1111805 w 1643062"/>
                  <a:gd name="connsiteY2" fmla="*/ 0 h 635579"/>
                  <a:gd name="connsiteX3" fmla="*/ 1643062 w 1643062"/>
                  <a:gd name="connsiteY3" fmla="*/ 0 h 635579"/>
                  <a:gd name="connsiteX4" fmla="*/ 1643062 w 1643062"/>
                  <a:gd name="connsiteY4" fmla="*/ 635579 h 635579"/>
                  <a:gd name="connsiteX5" fmla="*/ 1111805 w 1643062"/>
                  <a:gd name="connsiteY5" fmla="*/ 635579 h 635579"/>
                  <a:gd name="connsiteX6" fmla="*/ 580549 w 1643062"/>
                  <a:gd name="connsiteY6" fmla="*/ 635579 h 635579"/>
                  <a:gd name="connsiteX7" fmla="*/ 0 w 1643062"/>
                  <a:gd name="connsiteY7" fmla="*/ 635579 h 635579"/>
                  <a:gd name="connsiteX8" fmla="*/ 0 w 1643062"/>
                  <a:gd name="connsiteY8" fmla="*/ 0 h 635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3062" h="635579" fill="none" extrusionOk="0">
                    <a:moveTo>
                      <a:pt x="0" y="0"/>
                    </a:moveTo>
                    <a:cubicBezTo>
                      <a:pt x="239876" y="-26728"/>
                      <a:pt x="389958" y="-15149"/>
                      <a:pt x="564118" y="0"/>
                    </a:cubicBezTo>
                    <a:cubicBezTo>
                      <a:pt x="738278" y="15149"/>
                      <a:pt x="923874" y="-20118"/>
                      <a:pt x="1111805" y="0"/>
                    </a:cubicBezTo>
                    <a:cubicBezTo>
                      <a:pt x="1299736" y="20118"/>
                      <a:pt x="1392114" y="-22358"/>
                      <a:pt x="1643062" y="0"/>
                    </a:cubicBezTo>
                    <a:cubicBezTo>
                      <a:pt x="1630192" y="279667"/>
                      <a:pt x="1659286" y="457661"/>
                      <a:pt x="1643062" y="635579"/>
                    </a:cubicBezTo>
                    <a:cubicBezTo>
                      <a:pt x="1471507" y="633222"/>
                      <a:pt x="1252551" y="612754"/>
                      <a:pt x="1111805" y="635579"/>
                    </a:cubicBezTo>
                    <a:cubicBezTo>
                      <a:pt x="971059" y="658404"/>
                      <a:pt x="760927" y="659333"/>
                      <a:pt x="580549" y="635579"/>
                    </a:cubicBezTo>
                    <a:cubicBezTo>
                      <a:pt x="400171" y="611825"/>
                      <a:pt x="199997" y="664084"/>
                      <a:pt x="0" y="635579"/>
                    </a:cubicBezTo>
                    <a:cubicBezTo>
                      <a:pt x="-24480" y="419841"/>
                      <a:pt x="-13213" y="212519"/>
                      <a:pt x="0" y="0"/>
                    </a:cubicBezTo>
                    <a:close/>
                  </a:path>
                  <a:path w="1643062" h="635579" stroke="0" extrusionOk="0">
                    <a:moveTo>
                      <a:pt x="0" y="0"/>
                    </a:moveTo>
                    <a:cubicBezTo>
                      <a:pt x="212181" y="7719"/>
                      <a:pt x="402703" y="18399"/>
                      <a:pt x="547687" y="0"/>
                    </a:cubicBezTo>
                    <a:cubicBezTo>
                      <a:pt x="692671" y="-18399"/>
                      <a:pt x="884279" y="5648"/>
                      <a:pt x="1128236" y="0"/>
                    </a:cubicBezTo>
                    <a:cubicBezTo>
                      <a:pt x="1372193" y="-5648"/>
                      <a:pt x="1485775" y="21867"/>
                      <a:pt x="1643062" y="0"/>
                    </a:cubicBezTo>
                    <a:cubicBezTo>
                      <a:pt x="1623075" y="140075"/>
                      <a:pt x="1634326" y="477327"/>
                      <a:pt x="1643062" y="635579"/>
                    </a:cubicBezTo>
                    <a:cubicBezTo>
                      <a:pt x="1371199" y="618688"/>
                      <a:pt x="1208534" y="659769"/>
                      <a:pt x="1078944" y="635579"/>
                    </a:cubicBezTo>
                    <a:cubicBezTo>
                      <a:pt x="949354" y="611389"/>
                      <a:pt x="707663" y="644547"/>
                      <a:pt x="547687" y="635579"/>
                    </a:cubicBezTo>
                    <a:cubicBezTo>
                      <a:pt x="387711" y="626611"/>
                      <a:pt x="163951" y="614028"/>
                      <a:pt x="0" y="635579"/>
                    </a:cubicBezTo>
                    <a:cubicBezTo>
                      <a:pt x="379" y="396215"/>
                      <a:pt x="-5496" y="179469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71930238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DAA4E6-F14E-491F-85EC-70AB5C90D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237" y="5211459"/>
                <a:ext cx="1643062" cy="6355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719302387">
                      <a:custGeom>
                        <a:avLst/>
                        <a:gdLst>
                          <a:gd name="connsiteX0" fmla="*/ 0 w 1643062"/>
                          <a:gd name="connsiteY0" fmla="*/ 0 h 635579"/>
                          <a:gd name="connsiteX1" fmla="*/ 564118 w 1643062"/>
                          <a:gd name="connsiteY1" fmla="*/ 0 h 635579"/>
                          <a:gd name="connsiteX2" fmla="*/ 1111805 w 1643062"/>
                          <a:gd name="connsiteY2" fmla="*/ 0 h 635579"/>
                          <a:gd name="connsiteX3" fmla="*/ 1643062 w 1643062"/>
                          <a:gd name="connsiteY3" fmla="*/ 0 h 635579"/>
                          <a:gd name="connsiteX4" fmla="*/ 1643062 w 1643062"/>
                          <a:gd name="connsiteY4" fmla="*/ 635579 h 635579"/>
                          <a:gd name="connsiteX5" fmla="*/ 1111805 w 1643062"/>
                          <a:gd name="connsiteY5" fmla="*/ 635579 h 635579"/>
                          <a:gd name="connsiteX6" fmla="*/ 580549 w 1643062"/>
                          <a:gd name="connsiteY6" fmla="*/ 635579 h 635579"/>
                          <a:gd name="connsiteX7" fmla="*/ 0 w 1643062"/>
                          <a:gd name="connsiteY7" fmla="*/ 635579 h 635579"/>
                          <a:gd name="connsiteX8" fmla="*/ 0 w 1643062"/>
                          <a:gd name="connsiteY8" fmla="*/ 0 h 6355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43062" h="635579" fill="none" extrusionOk="0">
                            <a:moveTo>
                              <a:pt x="0" y="0"/>
                            </a:moveTo>
                            <a:cubicBezTo>
                              <a:pt x="239876" y="-26728"/>
                              <a:pt x="389958" y="-15149"/>
                              <a:pt x="564118" y="0"/>
                            </a:cubicBezTo>
                            <a:cubicBezTo>
                              <a:pt x="738278" y="15149"/>
                              <a:pt x="923874" y="-20118"/>
                              <a:pt x="1111805" y="0"/>
                            </a:cubicBezTo>
                            <a:cubicBezTo>
                              <a:pt x="1299736" y="20118"/>
                              <a:pt x="1392114" y="-22358"/>
                              <a:pt x="1643062" y="0"/>
                            </a:cubicBezTo>
                            <a:cubicBezTo>
                              <a:pt x="1630192" y="279667"/>
                              <a:pt x="1659286" y="457661"/>
                              <a:pt x="1643062" y="635579"/>
                            </a:cubicBezTo>
                            <a:cubicBezTo>
                              <a:pt x="1471507" y="633222"/>
                              <a:pt x="1252551" y="612754"/>
                              <a:pt x="1111805" y="635579"/>
                            </a:cubicBezTo>
                            <a:cubicBezTo>
                              <a:pt x="971059" y="658404"/>
                              <a:pt x="760927" y="659333"/>
                              <a:pt x="580549" y="635579"/>
                            </a:cubicBezTo>
                            <a:cubicBezTo>
                              <a:pt x="400171" y="611825"/>
                              <a:pt x="199997" y="664084"/>
                              <a:pt x="0" y="635579"/>
                            </a:cubicBezTo>
                            <a:cubicBezTo>
                              <a:pt x="-24480" y="419841"/>
                              <a:pt x="-13213" y="212519"/>
                              <a:pt x="0" y="0"/>
                            </a:cubicBezTo>
                            <a:close/>
                          </a:path>
                          <a:path w="1643062" h="635579" stroke="0" extrusionOk="0">
                            <a:moveTo>
                              <a:pt x="0" y="0"/>
                            </a:moveTo>
                            <a:cubicBezTo>
                              <a:pt x="212181" y="7719"/>
                              <a:pt x="402703" y="18399"/>
                              <a:pt x="547687" y="0"/>
                            </a:cubicBezTo>
                            <a:cubicBezTo>
                              <a:pt x="692671" y="-18399"/>
                              <a:pt x="884279" y="5648"/>
                              <a:pt x="1128236" y="0"/>
                            </a:cubicBezTo>
                            <a:cubicBezTo>
                              <a:pt x="1372193" y="-5648"/>
                              <a:pt x="1485775" y="21867"/>
                              <a:pt x="1643062" y="0"/>
                            </a:cubicBezTo>
                            <a:cubicBezTo>
                              <a:pt x="1623075" y="140075"/>
                              <a:pt x="1634326" y="477327"/>
                              <a:pt x="1643062" y="635579"/>
                            </a:cubicBezTo>
                            <a:cubicBezTo>
                              <a:pt x="1371199" y="618688"/>
                              <a:pt x="1208534" y="659769"/>
                              <a:pt x="1078944" y="635579"/>
                            </a:cubicBezTo>
                            <a:cubicBezTo>
                              <a:pt x="949354" y="611389"/>
                              <a:pt x="707663" y="644547"/>
                              <a:pt x="547687" y="635579"/>
                            </a:cubicBezTo>
                            <a:cubicBezTo>
                              <a:pt x="387711" y="626611"/>
                              <a:pt x="163951" y="614028"/>
                              <a:pt x="0" y="635579"/>
                            </a:cubicBezTo>
                            <a:cubicBezTo>
                              <a:pt x="379" y="396215"/>
                              <a:pt x="-5496" y="17946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3F39388-C7DE-4F41-A309-D0F24EFCC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893" y="2118136"/>
            <a:ext cx="1809750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9F70B4-4633-48E7-85EA-3EBC58051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053" y="2151475"/>
            <a:ext cx="27527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418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D848E8FF-C22C-48E5-8D4E-06C538715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7618" y="2891019"/>
            <a:ext cx="4251092" cy="1710301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Feed </a:t>
            </a:r>
            <a:r>
              <a:rPr lang="en-US" sz="1800" dirty="0">
                <a:solidFill>
                  <a:srgbClr val="C00000"/>
                </a:solidFill>
              </a:rPr>
              <a:t>input texture</a:t>
            </a:r>
          </a:p>
          <a:p>
            <a:r>
              <a:rPr lang="en-US" sz="1800" dirty="0"/>
              <a:t>Record activation on every layer, and calculate the gram matrix</a:t>
            </a:r>
            <a:endParaRPr lang="id-ID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Synthetizing Image (1/4)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D7BEB2-BF41-444D-AB02-10C4BD409C0F}"/>
              </a:ext>
            </a:extLst>
          </p:cNvPr>
          <p:cNvCxnSpPr>
            <a:cxnSpLocks/>
          </p:cNvCxnSpPr>
          <p:nvPr/>
        </p:nvCxnSpPr>
        <p:spPr>
          <a:xfrm flipV="1">
            <a:off x="3566409" y="3746169"/>
            <a:ext cx="26120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A362FF3-1581-4AF6-A7CD-9BE6D85E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32" y="3374643"/>
            <a:ext cx="733527" cy="7430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12AC42-3A92-441D-99E8-12A1BE765084}"/>
              </a:ext>
            </a:extLst>
          </p:cNvPr>
          <p:cNvSpPr/>
          <p:nvPr/>
        </p:nvSpPr>
        <p:spPr>
          <a:xfrm>
            <a:off x="7474912" y="3366512"/>
            <a:ext cx="682142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2CBA39-BEB2-4B75-9AB9-E61118105268}"/>
              </a:ext>
            </a:extLst>
          </p:cNvPr>
          <p:cNvSpPr/>
          <p:nvPr/>
        </p:nvSpPr>
        <p:spPr>
          <a:xfrm>
            <a:off x="6627385" y="3366512"/>
            <a:ext cx="682142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FB5A0A-6C96-45E7-A2B5-8F4361CAC45B}"/>
              </a:ext>
            </a:extLst>
          </p:cNvPr>
          <p:cNvSpPr/>
          <p:nvPr/>
        </p:nvSpPr>
        <p:spPr>
          <a:xfrm>
            <a:off x="5815343" y="3366512"/>
            <a:ext cx="689319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7CE6F8-7B05-4938-A50D-B7A160503212}"/>
              </a:ext>
            </a:extLst>
          </p:cNvPr>
          <p:cNvSpPr/>
          <p:nvPr/>
        </p:nvSpPr>
        <p:spPr>
          <a:xfrm>
            <a:off x="5041411" y="3272154"/>
            <a:ext cx="742169" cy="857498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3C1255-604D-4B08-86C6-57F3D47A5EE9}"/>
              </a:ext>
            </a:extLst>
          </p:cNvPr>
          <p:cNvSpPr/>
          <p:nvPr/>
        </p:nvSpPr>
        <p:spPr>
          <a:xfrm>
            <a:off x="4464429" y="3014826"/>
            <a:ext cx="548640" cy="1372154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9378751-6975-4CE5-88B1-488234B8D919}"/>
                  </a:ext>
                </a:extLst>
              </p:cNvPr>
              <p:cNvSpPr/>
              <p:nvPr/>
            </p:nvSpPr>
            <p:spPr>
              <a:xfrm>
                <a:off x="7617564" y="3018479"/>
                <a:ext cx="3968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9378751-6975-4CE5-88B1-488234B8D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64" y="3018479"/>
                <a:ext cx="396839" cy="369332"/>
              </a:xfrm>
              <a:prstGeom prst="rect">
                <a:avLst/>
              </a:prstGeom>
              <a:blipFill>
                <a:blip r:embed="rId4"/>
                <a:stretch>
                  <a:fillRect t="-19672" r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FE63C03E-8667-4B88-A799-356015352AE9}"/>
              </a:ext>
            </a:extLst>
          </p:cNvPr>
          <p:cNvSpPr/>
          <p:nvPr/>
        </p:nvSpPr>
        <p:spPr>
          <a:xfrm>
            <a:off x="4490961" y="3175763"/>
            <a:ext cx="3490949" cy="1117780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50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2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Feed </a:t>
            </a:r>
            <a:r>
              <a:rPr lang="en-US" sz="1800" dirty="0">
                <a:solidFill>
                  <a:srgbClr val="0000FF"/>
                </a:solidFill>
              </a:rPr>
              <a:t>generated image </a:t>
            </a:r>
            <a:r>
              <a:rPr lang="en-US" sz="1800" dirty="0"/>
              <a:t>from random noise</a:t>
            </a:r>
          </a:p>
          <a:p>
            <a:r>
              <a:rPr lang="en-US" sz="1800" dirty="0"/>
              <a:t>Record activation on every layer, and calculate the gram matrix</a:t>
            </a:r>
            <a:endParaRPr lang="id-ID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Synthetizing Image (2/4)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32" name="Picture 31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E5560626-EA0D-4B87-AFA5-CC146176AF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7618" y="2891019"/>
            <a:ext cx="4251092" cy="171030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D7BEB2-BF41-444D-AB02-10C4BD409C0F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3566410" y="3746169"/>
            <a:ext cx="261209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A362FF3-1581-4AF6-A7CD-9BE6D85E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32" y="3374643"/>
            <a:ext cx="733527" cy="7430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12AC42-3A92-441D-99E8-12A1BE765084}"/>
              </a:ext>
            </a:extLst>
          </p:cNvPr>
          <p:cNvSpPr/>
          <p:nvPr/>
        </p:nvSpPr>
        <p:spPr>
          <a:xfrm>
            <a:off x="7474912" y="3366512"/>
            <a:ext cx="682142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2CBA39-BEB2-4B75-9AB9-E61118105268}"/>
              </a:ext>
            </a:extLst>
          </p:cNvPr>
          <p:cNvSpPr/>
          <p:nvPr/>
        </p:nvSpPr>
        <p:spPr>
          <a:xfrm>
            <a:off x="6627385" y="3366512"/>
            <a:ext cx="682142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FB5A0A-6C96-45E7-A2B5-8F4361CAC45B}"/>
              </a:ext>
            </a:extLst>
          </p:cNvPr>
          <p:cNvSpPr/>
          <p:nvPr/>
        </p:nvSpPr>
        <p:spPr>
          <a:xfrm>
            <a:off x="5815343" y="3366512"/>
            <a:ext cx="689319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7CE6F8-7B05-4938-A50D-B7A160503212}"/>
              </a:ext>
            </a:extLst>
          </p:cNvPr>
          <p:cNvSpPr/>
          <p:nvPr/>
        </p:nvSpPr>
        <p:spPr>
          <a:xfrm>
            <a:off x="5041411" y="3272154"/>
            <a:ext cx="742169" cy="857498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3C1255-604D-4B08-86C6-57F3D47A5EE9}"/>
              </a:ext>
            </a:extLst>
          </p:cNvPr>
          <p:cNvSpPr/>
          <p:nvPr/>
        </p:nvSpPr>
        <p:spPr>
          <a:xfrm>
            <a:off x="4464429" y="3014826"/>
            <a:ext cx="548640" cy="1372154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pic>
        <p:nvPicPr>
          <p:cNvPr id="15" name="Picture 14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9BA9250D-26E0-413F-93B4-A67E78E30B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7618" y="4673744"/>
            <a:ext cx="4251093" cy="171030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0EA4E-E1D2-489E-8DDB-7D54B297E33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66409" y="5528894"/>
            <a:ext cx="26120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0B2CC-378E-4CFE-A9D9-29AC9920E72A}"/>
              </a:ext>
            </a:extLst>
          </p:cNvPr>
          <p:cNvSpPr/>
          <p:nvPr/>
        </p:nvSpPr>
        <p:spPr>
          <a:xfrm>
            <a:off x="7474912" y="5149237"/>
            <a:ext cx="682142" cy="635123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D7FDB2-FD19-43D7-AA0B-BF45FC924B67}"/>
              </a:ext>
            </a:extLst>
          </p:cNvPr>
          <p:cNvSpPr/>
          <p:nvPr/>
        </p:nvSpPr>
        <p:spPr>
          <a:xfrm>
            <a:off x="6627385" y="5149237"/>
            <a:ext cx="682142" cy="635123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F6CDDB-9A6D-48F5-A25A-CC6E73B9E4BA}"/>
              </a:ext>
            </a:extLst>
          </p:cNvPr>
          <p:cNvSpPr/>
          <p:nvPr/>
        </p:nvSpPr>
        <p:spPr>
          <a:xfrm>
            <a:off x="5815343" y="5149237"/>
            <a:ext cx="689319" cy="635123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93F878-AB57-410B-8769-1E5ABA98D5EA}"/>
              </a:ext>
            </a:extLst>
          </p:cNvPr>
          <p:cNvSpPr/>
          <p:nvPr/>
        </p:nvSpPr>
        <p:spPr>
          <a:xfrm>
            <a:off x="5041411" y="5054879"/>
            <a:ext cx="742169" cy="857498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B1BEE8-7B1C-47A4-8948-B67013F836C1}"/>
              </a:ext>
            </a:extLst>
          </p:cNvPr>
          <p:cNvSpPr/>
          <p:nvPr/>
        </p:nvSpPr>
        <p:spPr>
          <a:xfrm>
            <a:off x="4464429" y="4797551"/>
            <a:ext cx="548640" cy="1372154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6307D61-1501-40E2-97D7-1C3BFDB64FC5}"/>
                  </a:ext>
                </a:extLst>
              </p:cNvPr>
              <p:cNvSpPr/>
              <p:nvPr/>
            </p:nvSpPr>
            <p:spPr>
              <a:xfrm>
                <a:off x="7617564" y="3018479"/>
                <a:ext cx="3968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6307D61-1501-40E2-97D7-1C3BFDB64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64" y="3018479"/>
                <a:ext cx="396839" cy="369332"/>
              </a:xfrm>
              <a:prstGeom prst="rect">
                <a:avLst/>
              </a:prstGeom>
              <a:blipFill>
                <a:blip r:embed="rId4"/>
                <a:stretch>
                  <a:fillRect t="-19672" r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25740B-4158-4CEE-B779-DE708E5D4889}"/>
                  </a:ext>
                </a:extLst>
              </p:cNvPr>
              <p:cNvSpPr/>
              <p:nvPr/>
            </p:nvSpPr>
            <p:spPr>
              <a:xfrm>
                <a:off x="7617564" y="4766316"/>
                <a:ext cx="396839" cy="404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25740B-4158-4CEE-B779-DE708E5D4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64" y="4766316"/>
                <a:ext cx="396839" cy="404663"/>
              </a:xfrm>
              <a:prstGeom prst="rect">
                <a:avLst/>
              </a:prstGeom>
              <a:blipFill>
                <a:blip r:embed="rId5"/>
                <a:stretch>
                  <a:fillRect t="-10606" r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56C708E8-A20B-473C-835C-80595787E36A}"/>
              </a:ext>
            </a:extLst>
          </p:cNvPr>
          <p:cNvSpPr/>
          <p:nvPr/>
        </p:nvSpPr>
        <p:spPr>
          <a:xfrm>
            <a:off x="4483792" y="4947768"/>
            <a:ext cx="3490949" cy="1117780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F6B894-61C1-49E4-8D6F-983968BF29A4}"/>
              </a:ext>
            </a:extLst>
          </p:cNvPr>
          <p:cNvSpPr/>
          <p:nvPr/>
        </p:nvSpPr>
        <p:spPr>
          <a:xfrm>
            <a:off x="2301413" y="4875504"/>
            <a:ext cx="1229741" cy="1161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Random Image</a:t>
            </a:r>
          </a:p>
        </p:txBody>
      </p:sp>
    </p:spTree>
    <p:extLst>
      <p:ext uri="{BB962C8B-B14F-4D97-AF65-F5344CB8AC3E}">
        <p14:creationId xmlns:p14="http://schemas.microsoft.com/office/powerpoint/2010/main" val="1666405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2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224268CA-A94E-4F57-B13B-D458366667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7618" y="2891019"/>
            <a:ext cx="4251092" cy="1710301"/>
          </a:xfrm>
          <a:prstGeom prst="rect">
            <a:avLst/>
          </a:prstGeom>
        </p:spPr>
      </p:pic>
      <p:pic>
        <p:nvPicPr>
          <p:cNvPr id="42" name="Picture 41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12CF4C7B-36B8-4FFF-A9C8-35964FAA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7618" y="4673744"/>
            <a:ext cx="4251093" cy="1710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1800" dirty="0"/>
                  <a:t>Calculate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 (L2 distance) for each gram matrix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dirty="0"/>
                  <a:t>Calculate total loss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acc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using weighted sum</a:t>
                </a:r>
                <a:endParaRPr lang="id-ID" sz="18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t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Synthetizing Image (3/4)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D7BEB2-BF41-444D-AB02-10C4BD409C0F}"/>
              </a:ext>
            </a:extLst>
          </p:cNvPr>
          <p:cNvCxnSpPr>
            <a:cxnSpLocks/>
          </p:cNvCxnSpPr>
          <p:nvPr/>
        </p:nvCxnSpPr>
        <p:spPr>
          <a:xfrm flipV="1">
            <a:off x="3566409" y="3746169"/>
            <a:ext cx="26120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A362FF3-1581-4AF6-A7CD-9BE6D85E2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332" y="3374643"/>
            <a:ext cx="733527" cy="7430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12AC42-3A92-441D-99E8-12A1BE765084}"/>
              </a:ext>
            </a:extLst>
          </p:cNvPr>
          <p:cNvSpPr/>
          <p:nvPr/>
        </p:nvSpPr>
        <p:spPr>
          <a:xfrm>
            <a:off x="7474912" y="3366512"/>
            <a:ext cx="682142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2CBA39-BEB2-4B75-9AB9-E61118105268}"/>
              </a:ext>
            </a:extLst>
          </p:cNvPr>
          <p:cNvSpPr/>
          <p:nvPr/>
        </p:nvSpPr>
        <p:spPr>
          <a:xfrm>
            <a:off x="6627385" y="3366512"/>
            <a:ext cx="682142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FB5A0A-6C96-45E7-A2B5-8F4361CAC45B}"/>
              </a:ext>
            </a:extLst>
          </p:cNvPr>
          <p:cNvSpPr/>
          <p:nvPr/>
        </p:nvSpPr>
        <p:spPr>
          <a:xfrm>
            <a:off x="5815343" y="3366512"/>
            <a:ext cx="689319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7CE6F8-7B05-4938-A50D-B7A160503212}"/>
              </a:ext>
            </a:extLst>
          </p:cNvPr>
          <p:cNvSpPr/>
          <p:nvPr/>
        </p:nvSpPr>
        <p:spPr>
          <a:xfrm>
            <a:off x="5041411" y="3272154"/>
            <a:ext cx="742169" cy="857498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3C1255-604D-4B08-86C6-57F3D47A5EE9}"/>
              </a:ext>
            </a:extLst>
          </p:cNvPr>
          <p:cNvSpPr/>
          <p:nvPr/>
        </p:nvSpPr>
        <p:spPr>
          <a:xfrm>
            <a:off x="4464429" y="3014826"/>
            <a:ext cx="548640" cy="1372154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0EA4E-E1D2-489E-8DDB-7D54B297E33B}"/>
              </a:ext>
            </a:extLst>
          </p:cNvPr>
          <p:cNvCxnSpPr>
            <a:cxnSpLocks/>
          </p:cNvCxnSpPr>
          <p:nvPr/>
        </p:nvCxnSpPr>
        <p:spPr>
          <a:xfrm flipV="1">
            <a:off x="3566409" y="5528894"/>
            <a:ext cx="26120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0B2CC-378E-4CFE-A9D9-29AC9920E72A}"/>
              </a:ext>
            </a:extLst>
          </p:cNvPr>
          <p:cNvSpPr/>
          <p:nvPr/>
        </p:nvSpPr>
        <p:spPr>
          <a:xfrm>
            <a:off x="7474912" y="5149237"/>
            <a:ext cx="682142" cy="635123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D7FDB2-FD19-43D7-AA0B-BF45FC924B67}"/>
              </a:ext>
            </a:extLst>
          </p:cNvPr>
          <p:cNvSpPr/>
          <p:nvPr/>
        </p:nvSpPr>
        <p:spPr>
          <a:xfrm>
            <a:off x="6627385" y="5149237"/>
            <a:ext cx="682142" cy="635123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F6CDDB-9A6D-48F5-A25A-CC6E73B9E4BA}"/>
              </a:ext>
            </a:extLst>
          </p:cNvPr>
          <p:cNvSpPr/>
          <p:nvPr/>
        </p:nvSpPr>
        <p:spPr>
          <a:xfrm>
            <a:off x="5815343" y="5149237"/>
            <a:ext cx="689319" cy="635123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93F878-AB57-410B-8769-1E5ABA98D5EA}"/>
              </a:ext>
            </a:extLst>
          </p:cNvPr>
          <p:cNvSpPr/>
          <p:nvPr/>
        </p:nvSpPr>
        <p:spPr>
          <a:xfrm>
            <a:off x="5041411" y="5054879"/>
            <a:ext cx="742169" cy="857498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B1BEE8-7B1C-47A4-8948-B67013F836C1}"/>
              </a:ext>
            </a:extLst>
          </p:cNvPr>
          <p:cNvSpPr/>
          <p:nvPr/>
        </p:nvSpPr>
        <p:spPr>
          <a:xfrm>
            <a:off x="4464429" y="4797551"/>
            <a:ext cx="548640" cy="1372154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2A932D-0166-495B-8F3B-D8120B92B3C5}"/>
              </a:ext>
            </a:extLst>
          </p:cNvPr>
          <p:cNvSpPr/>
          <p:nvPr/>
        </p:nvSpPr>
        <p:spPr>
          <a:xfrm>
            <a:off x="2301413" y="4875504"/>
            <a:ext cx="1229741" cy="1161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Random Image</a:t>
            </a:r>
          </a:p>
        </p:txBody>
      </p:sp>
      <p:sp>
        <p:nvSpPr>
          <p:cNvPr id="29" name="Arrow: Up-Down 28">
            <a:extLst>
              <a:ext uri="{FF2B5EF4-FFF2-40B4-BE49-F238E27FC236}">
                <a16:creationId xmlns:a16="http://schemas.microsoft.com/office/drawing/2014/main" id="{B5539973-77FC-4068-867E-4B0C9C3D5F18}"/>
              </a:ext>
            </a:extLst>
          </p:cNvPr>
          <p:cNvSpPr/>
          <p:nvPr/>
        </p:nvSpPr>
        <p:spPr>
          <a:xfrm>
            <a:off x="4620387" y="4327452"/>
            <a:ext cx="236725" cy="468063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373FC9CE-2B4E-4BBD-B078-16266DF98237}"/>
              </a:ext>
            </a:extLst>
          </p:cNvPr>
          <p:cNvSpPr/>
          <p:nvPr/>
        </p:nvSpPr>
        <p:spPr>
          <a:xfrm>
            <a:off x="5269527" y="4327451"/>
            <a:ext cx="236725" cy="468063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62314C25-21AE-4B4B-B3F8-5390FFA768FE}"/>
              </a:ext>
            </a:extLst>
          </p:cNvPr>
          <p:cNvSpPr/>
          <p:nvPr/>
        </p:nvSpPr>
        <p:spPr>
          <a:xfrm>
            <a:off x="6037029" y="4327446"/>
            <a:ext cx="236725" cy="468063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1F692F4F-C0DC-4D4B-9728-270462FA47BC}"/>
              </a:ext>
            </a:extLst>
          </p:cNvPr>
          <p:cNvSpPr/>
          <p:nvPr/>
        </p:nvSpPr>
        <p:spPr>
          <a:xfrm>
            <a:off x="6847076" y="4327445"/>
            <a:ext cx="236725" cy="468063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63F8E9E1-73E6-4597-90FF-68D4C29D4424}"/>
              </a:ext>
            </a:extLst>
          </p:cNvPr>
          <p:cNvSpPr/>
          <p:nvPr/>
        </p:nvSpPr>
        <p:spPr>
          <a:xfrm>
            <a:off x="7697621" y="4327444"/>
            <a:ext cx="236725" cy="468063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68EB4BA-B45D-48EF-A6DB-A5BBC5529354}"/>
                  </a:ext>
                </a:extLst>
              </p:cNvPr>
              <p:cNvSpPr/>
              <p:nvPr/>
            </p:nvSpPr>
            <p:spPr>
              <a:xfrm>
                <a:off x="7617564" y="3018479"/>
                <a:ext cx="3968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68EB4BA-B45D-48EF-A6DB-A5BBC5529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64" y="3018479"/>
                <a:ext cx="396839" cy="369332"/>
              </a:xfrm>
              <a:prstGeom prst="rect">
                <a:avLst/>
              </a:prstGeom>
              <a:blipFill>
                <a:blip r:embed="rId5"/>
                <a:stretch>
                  <a:fillRect t="-19672" r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09D0D66-1B85-4727-87BC-7EF962F1B1D5}"/>
                  </a:ext>
                </a:extLst>
              </p:cNvPr>
              <p:cNvSpPr/>
              <p:nvPr/>
            </p:nvSpPr>
            <p:spPr>
              <a:xfrm>
                <a:off x="7617564" y="4766316"/>
                <a:ext cx="396839" cy="404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09D0D66-1B85-4727-87BC-7EF962F1B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64" y="4766316"/>
                <a:ext cx="396839" cy="404663"/>
              </a:xfrm>
              <a:prstGeom prst="rect">
                <a:avLst/>
              </a:prstGeom>
              <a:blipFill>
                <a:blip r:embed="rId6"/>
                <a:stretch>
                  <a:fillRect t="-10606" r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B6A717A-415D-4094-B159-84472D66933B}"/>
                  </a:ext>
                </a:extLst>
              </p:cNvPr>
              <p:cNvSpPr txBox="1"/>
              <p:nvPr/>
            </p:nvSpPr>
            <p:spPr>
              <a:xfrm>
                <a:off x="8491126" y="4211757"/>
                <a:ext cx="1698897" cy="779124"/>
              </a:xfrm>
              <a:custGeom>
                <a:avLst/>
                <a:gdLst>
                  <a:gd name="connsiteX0" fmla="*/ 0 w 1698897"/>
                  <a:gd name="connsiteY0" fmla="*/ 0 h 779124"/>
                  <a:gd name="connsiteX1" fmla="*/ 600277 w 1698897"/>
                  <a:gd name="connsiteY1" fmla="*/ 0 h 779124"/>
                  <a:gd name="connsiteX2" fmla="*/ 1149587 w 1698897"/>
                  <a:gd name="connsiteY2" fmla="*/ 0 h 779124"/>
                  <a:gd name="connsiteX3" fmla="*/ 1698897 w 1698897"/>
                  <a:gd name="connsiteY3" fmla="*/ 0 h 779124"/>
                  <a:gd name="connsiteX4" fmla="*/ 1698897 w 1698897"/>
                  <a:gd name="connsiteY4" fmla="*/ 381771 h 779124"/>
                  <a:gd name="connsiteX5" fmla="*/ 1698897 w 1698897"/>
                  <a:gd name="connsiteY5" fmla="*/ 779124 h 779124"/>
                  <a:gd name="connsiteX6" fmla="*/ 1183565 w 1698897"/>
                  <a:gd name="connsiteY6" fmla="*/ 779124 h 779124"/>
                  <a:gd name="connsiteX7" fmla="*/ 600277 w 1698897"/>
                  <a:gd name="connsiteY7" fmla="*/ 779124 h 779124"/>
                  <a:gd name="connsiteX8" fmla="*/ 0 w 1698897"/>
                  <a:gd name="connsiteY8" fmla="*/ 779124 h 779124"/>
                  <a:gd name="connsiteX9" fmla="*/ 0 w 1698897"/>
                  <a:gd name="connsiteY9" fmla="*/ 373980 h 779124"/>
                  <a:gd name="connsiteX10" fmla="*/ 0 w 1698897"/>
                  <a:gd name="connsiteY10" fmla="*/ 0 h 77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98897" h="779124" fill="none" extrusionOk="0">
                    <a:moveTo>
                      <a:pt x="0" y="0"/>
                    </a:moveTo>
                    <a:cubicBezTo>
                      <a:pt x="251529" y="-2067"/>
                      <a:pt x="369113" y="21794"/>
                      <a:pt x="600277" y="0"/>
                    </a:cubicBezTo>
                    <a:cubicBezTo>
                      <a:pt x="831441" y="-21794"/>
                      <a:pt x="884790" y="-1666"/>
                      <a:pt x="1149587" y="0"/>
                    </a:cubicBezTo>
                    <a:cubicBezTo>
                      <a:pt x="1414384" y="1666"/>
                      <a:pt x="1546324" y="-16400"/>
                      <a:pt x="1698897" y="0"/>
                    </a:cubicBezTo>
                    <a:cubicBezTo>
                      <a:pt x="1680602" y="176275"/>
                      <a:pt x="1698327" y="293756"/>
                      <a:pt x="1698897" y="381771"/>
                    </a:cubicBezTo>
                    <a:cubicBezTo>
                      <a:pt x="1699467" y="469786"/>
                      <a:pt x="1707112" y="643260"/>
                      <a:pt x="1698897" y="779124"/>
                    </a:cubicBezTo>
                    <a:cubicBezTo>
                      <a:pt x="1479223" y="795982"/>
                      <a:pt x="1343106" y="768747"/>
                      <a:pt x="1183565" y="779124"/>
                    </a:cubicBezTo>
                    <a:cubicBezTo>
                      <a:pt x="1024024" y="789501"/>
                      <a:pt x="818034" y="784878"/>
                      <a:pt x="600277" y="779124"/>
                    </a:cubicBezTo>
                    <a:cubicBezTo>
                      <a:pt x="382520" y="773370"/>
                      <a:pt x="277098" y="789798"/>
                      <a:pt x="0" y="779124"/>
                    </a:cubicBezTo>
                    <a:cubicBezTo>
                      <a:pt x="5040" y="648400"/>
                      <a:pt x="-11206" y="548173"/>
                      <a:pt x="0" y="373980"/>
                    </a:cubicBezTo>
                    <a:cubicBezTo>
                      <a:pt x="11206" y="199787"/>
                      <a:pt x="7997" y="128724"/>
                      <a:pt x="0" y="0"/>
                    </a:cubicBezTo>
                    <a:close/>
                  </a:path>
                  <a:path w="1698897" h="779124" stroke="0" extrusionOk="0">
                    <a:moveTo>
                      <a:pt x="0" y="0"/>
                    </a:moveTo>
                    <a:cubicBezTo>
                      <a:pt x="199855" y="3609"/>
                      <a:pt x="393269" y="-3790"/>
                      <a:pt x="600277" y="0"/>
                    </a:cubicBezTo>
                    <a:cubicBezTo>
                      <a:pt x="807285" y="3790"/>
                      <a:pt x="899698" y="-1750"/>
                      <a:pt x="1183565" y="0"/>
                    </a:cubicBezTo>
                    <a:cubicBezTo>
                      <a:pt x="1467432" y="1750"/>
                      <a:pt x="1586816" y="-10145"/>
                      <a:pt x="1698897" y="0"/>
                    </a:cubicBezTo>
                    <a:cubicBezTo>
                      <a:pt x="1703508" y="91677"/>
                      <a:pt x="1716833" y="229254"/>
                      <a:pt x="1698897" y="389562"/>
                    </a:cubicBezTo>
                    <a:cubicBezTo>
                      <a:pt x="1680961" y="549870"/>
                      <a:pt x="1699795" y="687802"/>
                      <a:pt x="1698897" y="779124"/>
                    </a:cubicBezTo>
                    <a:cubicBezTo>
                      <a:pt x="1580602" y="776805"/>
                      <a:pt x="1261307" y="763918"/>
                      <a:pt x="1115609" y="779124"/>
                    </a:cubicBezTo>
                    <a:cubicBezTo>
                      <a:pt x="969911" y="794330"/>
                      <a:pt x="744804" y="806507"/>
                      <a:pt x="566299" y="779124"/>
                    </a:cubicBezTo>
                    <a:cubicBezTo>
                      <a:pt x="387794" y="751742"/>
                      <a:pt x="122741" y="780579"/>
                      <a:pt x="0" y="779124"/>
                    </a:cubicBezTo>
                    <a:cubicBezTo>
                      <a:pt x="5642" y="601764"/>
                      <a:pt x="-5321" y="539691"/>
                      <a:pt x="0" y="389562"/>
                    </a:cubicBezTo>
                    <a:cubicBezTo>
                      <a:pt x="5321" y="239433"/>
                      <a:pt x="12260" y="80169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18361817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5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B6A717A-415D-4094-B159-84472D669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126" y="4211757"/>
                <a:ext cx="1698897" cy="7791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183618177">
                      <a:custGeom>
                        <a:avLst/>
                        <a:gdLst>
                          <a:gd name="connsiteX0" fmla="*/ 0 w 1698897"/>
                          <a:gd name="connsiteY0" fmla="*/ 0 h 779124"/>
                          <a:gd name="connsiteX1" fmla="*/ 600277 w 1698897"/>
                          <a:gd name="connsiteY1" fmla="*/ 0 h 779124"/>
                          <a:gd name="connsiteX2" fmla="*/ 1149587 w 1698897"/>
                          <a:gd name="connsiteY2" fmla="*/ 0 h 779124"/>
                          <a:gd name="connsiteX3" fmla="*/ 1698897 w 1698897"/>
                          <a:gd name="connsiteY3" fmla="*/ 0 h 779124"/>
                          <a:gd name="connsiteX4" fmla="*/ 1698897 w 1698897"/>
                          <a:gd name="connsiteY4" fmla="*/ 381771 h 779124"/>
                          <a:gd name="connsiteX5" fmla="*/ 1698897 w 1698897"/>
                          <a:gd name="connsiteY5" fmla="*/ 779124 h 779124"/>
                          <a:gd name="connsiteX6" fmla="*/ 1183565 w 1698897"/>
                          <a:gd name="connsiteY6" fmla="*/ 779124 h 779124"/>
                          <a:gd name="connsiteX7" fmla="*/ 600277 w 1698897"/>
                          <a:gd name="connsiteY7" fmla="*/ 779124 h 779124"/>
                          <a:gd name="connsiteX8" fmla="*/ 0 w 1698897"/>
                          <a:gd name="connsiteY8" fmla="*/ 779124 h 779124"/>
                          <a:gd name="connsiteX9" fmla="*/ 0 w 1698897"/>
                          <a:gd name="connsiteY9" fmla="*/ 373980 h 779124"/>
                          <a:gd name="connsiteX10" fmla="*/ 0 w 1698897"/>
                          <a:gd name="connsiteY10" fmla="*/ 0 h 7791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698897" h="779124" fill="none" extrusionOk="0">
                            <a:moveTo>
                              <a:pt x="0" y="0"/>
                            </a:moveTo>
                            <a:cubicBezTo>
                              <a:pt x="251529" y="-2067"/>
                              <a:pt x="369113" y="21794"/>
                              <a:pt x="600277" y="0"/>
                            </a:cubicBezTo>
                            <a:cubicBezTo>
                              <a:pt x="831441" y="-21794"/>
                              <a:pt x="884790" y="-1666"/>
                              <a:pt x="1149587" y="0"/>
                            </a:cubicBezTo>
                            <a:cubicBezTo>
                              <a:pt x="1414384" y="1666"/>
                              <a:pt x="1546324" y="-16400"/>
                              <a:pt x="1698897" y="0"/>
                            </a:cubicBezTo>
                            <a:cubicBezTo>
                              <a:pt x="1680602" y="176275"/>
                              <a:pt x="1698327" y="293756"/>
                              <a:pt x="1698897" y="381771"/>
                            </a:cubicBezTo>
                            <a:cubicBezTo>
                              <a:pt x="1699467" y="469786"/>
                              <a:pt x="1707112" y="643260"/>
                              <a:pt x="1698897" y="779124"/>
                            </a:cubicBezTo>
                            <a:cubicBezTo>
                              <a:pt x="1479223" y="795982"/>
                              <a:pt x="1343106" y="768747"/>
                              <a:pt x="1183565" y="779124"/>
                            </a:cubicBezTo>
                            <a:cubicBezTo>
                              <a:pt x="1024024" y="789501"/>
                              <a:pt x="818034" y="784878"/>
                              <a:pt x="600277" y="779124"/>
                            </a:cubicBezTo>
                            <a:cubicBezTo>
                              <a:pt x="382520" y="773370"/>
                              <a:pt x="277098" y="789798"/>
                              <a:pt x="0" y="779124"/>
                            </a:cubicBezTo>
                            <a:cubicBezTo>
                              <a:pt x="5040" y="648400"/>
                              <a:pt x="-11206" y="548173"/>
                              <a:pt x="0" y="373980"/>
                            </a:cubicBezTo>
                            <a:cubicBezTo>
                              <a:pt x="11206" y="199787"/>
                              <a:pt x="7997" y="128724"/>
                              <a:pt x="0" y="0"/>
                            </a:cubicBezTo>
                            <a:close/>
                          </a:path>
                          <a:path w="1698897" h="779124" stroke="0" extrusionOk="0">
                            <a:moveTo>
                              <a:pt x="0" y="0"/>
                            </a:moveTo>
                            <a:cubicBezTo>
                              <a:pt x="199855" y="3609"/>
                              <a:pt x="393269" y="-3790"/>
                              <a:pt x="600277" y="0"/>
                            </a:cubicBezTo>
                            <a:cubicBezTo>
                              <a:pt x="807285" y="3790"/>
                              <a:pt x="899698" y="-1750"/>
                              <a:pt x="1183565" y="0"/>
                            </a:cubicBezTo>
                            <a:cubicBezTo>
                              <a:pt x="1467432" y="1750"/>
                              <a:pt x="1586816" y="-10145"/>
                              <a:pt x="1698897" y="0"/>
                            </a:cubicBezTo>
                            <a:cubicBezTo>
                              <a:pt x="1703508" y="91677"/>
                              <a:pt x="1716833" y="229254"/>
                              <a:pt x="1698897" y="389562"/>
                            </a:cubicBezTo>
                            <a:cubicBezTo>
                              <a:pt x="1680961" y="549870"/>
                              <a:pt x="1699795" y="687802"/>
                              <a:pt x="1698897" y="779124"/>
                            </a:cubicBezTo>
                            <a:cubicBezTo>
                              <a:pt x="1580602" y="776805"/>
                              <a:pt x="1261307" y="763918"/>
                              <a:pt x="1115609" y="779124"/>
                            </a:cubicBezTo>
                            <a:cubicBezTo>
                              <a:pt x="969911" y="794330"/>
                              <a:pt x="744804" y="806507"/>
                              <a:pt x="566299" y="779124"/>
                            </a:cubicBezTo>
                            <a:cubicBezTo>
                              <a:pt x="387794" y="751742"/>
                              <a:pt x="122741" y="780579"/>
                              <a:pt x="0" y="779124"/>
                            </a:cubicBezTo>
                            <a:cubicBezTo>
                              <a:pt x="5642" y="601764"/>
                              <a:pt x="-5321" y="539691"/>
                              <a:pt x="0" y="389562"/>
                            </a:cubicBezTo>
                            <a:cubicBezTo>
                              <a:pt x="5321" y="239433"/>
                              <a:pt x="12260" y="8016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A41473-15A2-4AA1-9B9C-F51845AA9B7D}"/>
                  </a:ext>
                </a:extLst>
              </p:cNvPr>
              <p:cNvSpPr/>
              <p:nvPr/>
            </p:nvSpPr>
            <p:spPr>
              <a:xfrm>
                <a:off x="4763287" y="4386980"/>
                <a:ext cx="4729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A41473-15A2-4AA1-9B9C-F51845AA9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287" y="4386980"/>
                <a:ext cx="4729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186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3" grpId="0" animBg="1"/>
      <p:bldP spid="36" grpId="0" animBg="1"/>
      <p:bldP spid="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CF3C702-0C00-46E3-BB67-165C4597649D}"/>
              </a:ext>
            </a:extLst>
          </p:cNvPr>
          <p:cNvSpPr/>
          <p:nvPr/>
        </p:nvSpPr>
        <p:spPr>
          <a:xfrm>
            <a:off x="2301413" y="4812133"/>
            <a:ext cx="1229741" cy="11619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Random Image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Backprop to get gradient image, update image</a:t>
            </a:r>
          </a:p>
          <a:p>
            <a:r>
              <a:rPr lang="en-US" sz="1800" dirty="0"/>
              <a:t>Repeat until converge</a:t>
            </a:r>
          </a:p>
          <a:p>
            <a:endParaRPr lang="id-ID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Synthetizing Image (4/4)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32" name="Picture 31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E5560626-EA0D-4B87-AFA5-CC146176AF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7618" y="2891019"/>
            <a:ext cx="4251092" cy="171030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D7BEB2-BF41-444D-AB02-10C4BD409C0F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3566410" y="3746169"/>
            <a:ext cx="261209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A362FF3-1581-4AF6-A7CD-9BE6D85E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332" y="3374643"/>
            <a:ext cx="733527" cy="7430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12AC42-3A92-441D-99E8-12A1BE765084}"/>
              </a:ext>
            </a:extLst>
          </p:cNvPr>
          <p:cNvSpPr/>
          <p:nvPr/>
        </p:nvSpPr>
        <p:spPr>
          <a:xfrm>
            <a:off x="7474912" y="3366512"/>
            <a:ext cx="682142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2CBA39-BEB2-4B75-9AB9-E61118105268}"/>
              </a:ext>
            </a:extLst>
          </p:cNvPr>
          <p:cNvSpPr/>
          <p:nvPr/>
        </p:nvSpPr>
        <p:spPr>
          <a:xfrm>
            <a:off x="6627385" y="3366512"/>
            <a:ext cx="682142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FB5A0A-6C96-45E7-A2B5-8F4361CAC45B}"/>
              </a:ext>
            </a:extLst>
          </p:cNvPr>
          <p:cNvSpPr/>
          <p:nvPr/>
        </p:nvSpPr>
        <p:spPr>
          <a:xfrm>
            <a:off x="5815343" y="3366512"/>
            <a:ext cx="689319" cy="635123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7CE6F8-7B05-4938-A50D-B7A160503212}"/>
              </a:ext>
            </a:extLst>
          </p:cNvPr>
          <p:cNvSpPr/>
          <p:nvPr/>
        </p:nvSpPr>
        <p:spPr>
          <a:xfrm>
            <a:off x="5041411" y="3272154"/>
            <a:ext cx="742169" cy="857498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3C1255-604D-4B08-86C6-57F3D47A5EE9}"/>
              </a:ext>
            </a:extLst>
          </p:cNvPr>
          <p:cNvSpPr/>
          <p:nvPr/>
        </p:nvSpPr>
        <p:spPr>
          <a:xfrm>
            <a:off x="4464429" y="3014826"/>
            <a:ext cx="548640" cy="1372154"/>
          </a:xfrm>
          <a:prstGeom prst="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pic>
        <p:nvPicPr>
          <p:cNvPr id="15" name="Picture 14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9BA9250D-26E0-413F-93B4-A67E78E30B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7618" y="4610373"/>
            <a:ext cx="4251093" cy="171030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0EA4E-E1D2-489E-8DDB-7D54B297E33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66409" y="5465523"/>
            <a:ext cx="26120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0B2CC-378E-4CFE-A9D9-29AC9920E72A}"/>
              </a:ext>
            </a:extLst>
          </p:cNvPr>
          <p:cNvSpPr/>
          <p:nvPr/>
        </p:nvSpPr>
        <p:spPr>
          <a:xfrm>
            <a:off x="7474912" y="5085866"/>
            <a:ext cx="682142" cy="635123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D7FDB2-FD19-43D7-AA0B-BF45FC924B67}"/>
              </a:ext>
            </a:extLst>
          </p:cNvPr>
          <p:cNvSpPr/>
          <p:nvPr/>
        </p:nvSpPr>
        <p:spPr>
          <a:xfrm>
            <a:off x="6627385" y="5085866"/>
            <a:ext cx="682142" cy="635123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F6CDDB-9A6D-48F5-A25A-CC6E73B9E4BA}"/>
              </a:ext>
            </a:extLst>
          </p:cNvPr>
          <p:cNvSpPr/>
          <p:nvPr/>
        </p:nvSpPr>
        <p:spPr>
          <a:xfrm>
            <a:off x="5815343" y="5085866"/>
            <a:ext cx="689319" cy="635123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93F878-AB57-410B-8769-1E5ABA98D5EA}"/>
              </a:ext>
            </a:extLst>
          </p:cNvPr>
          <p:cNvSpPr/>
          <p:nvPr/>
        </p:nvSpPr>
        <p:spPr>
          <a:xfrm>
            <a:off x="5041411" y="4991508"/>
            <a:ext cx="742169" cy="857498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B1BEE8-7B1C-47A4-8948-B67013F836C1}"/>
              </a:ext>
            </a:extLst>
          </p:cNvPr>
          <p:cNvSpPr/>
          <p:nvPr/>
        </p:nvSpPr>
        <p:spPr>
          <a:xfrm>
            <a:off x="4464429" y="4734180"/>
            <a:ext cx="548640" cy="1372154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6307D61-1501-40E2-97D7-1C3BFDB64FC5}"/>
                  </a:ext>
                </a:extLst>
              </p:cNvPr>
              <p:cNvSpPr/>
              <p:nvPr/>
            </p:nvSpPr>
            <p:spPr>
              <a:xfrm>
                <a:off x="7617564" y="3018479"/>
                <a:ext cx="3968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6307D61-1501-40E2-97D7-1C3BFDB64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64" y="3018479"/>
                <a:ext cx="396839" cy="369332"/>
              </a:xfrm>
              <a:prstGeom prst="rect">
                <a:avLst/>
              </a:prstGeom>
              <a:blipFill>
                <a:blip r:embed="rId4"/>
                <a:stretch>
                  <a:fillRect t="-19672" r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25740B-4158-4CEE-B779-DE708E5D4889}"/>
                  </a:ext>
                </a:extLst>
              </p:cNvPr>
              <p:cNvSpPr/>
              <p:nvPr/>
            </p:nvSpPr>
            <p:spPr>
              <a:xfrm>
                <a:off x="7617564" y="4702945"/>
                <a:ext cx="396839" cy="404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25740B-4158-4CEE-B779-DE708E5D4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64" y="4702945"/>
                <a:ext cx="396839" cy="404663"/>
              </a:xfrm>
              <a:prstGeom prst="rect">
                <a:avLst/>
              </a:prstGeom>
              <a:blipFill>
                <a:blip r:embed="rId5"/>
                <a:stretch>
                  <a:fillRect t="-10448" r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82D19E-291D-424E-B5E5-C938F09CF211}"/>
                  </a:ext>
                </a:extLst>
              </p:cNvPr>
              <p:cNvSpPr txBox="1"/>
              <p:nvPr/>
            </p:nvSpPr>
            <p:spPr>
              <a:xfrm>
                <a:off x="8491126" y="4211757"/>
                <a:ext cx="1698897" cy="779124"/>
              </a:xfrm>
              <a:custGeom>
                <a:avLst/>
                <a:gdLst>
                  <a:gd name="connsiteX0" fmla="*/ 0 w 1698897"/>
                  <a:gd name="connsiteY0" fmla="*/ 0 h 779124"/>
                  <a:gd name="connsiteX1" fmla="*/ 600277 w 1698897"/>
                  <a:gd name="connsiteY1" fmla="*/ 0 h 779124"/>
                  <a:gd name="connsiteX2" fmla="*/ 1149587 w 1698897"/>
                  <a:gd name="connsiteY2" fmla="*/ 0 h 779124"/>
                  <a:gd name="connsiteX3" fmla="*/ 1698897 w 1698897"/>
                  <a:gd name="connsiteY3" fmla="*/ 0 h 779124"/>
                  <a:gd name="connsiteX4" fmla="*/ 1698897 w 1698897"/>
                  <a:gd name="connsiteY4" fmla="*/ 381771 h 779124"/>
                  <a:gd name="connsiteX5" fmla="*/ 1698897 w 1698897"/>
                  <a:gd name="connsiteY5" fmla="*/ 779124 h 779124"/>
                  <a:gd name="connsiteX6" fmla="*/ 1183565 w 1698897"/>
                  <a:gd name="connsiteY6" fmla="*/ 779124 h 779124"/>
                  <a:gd name="connsiteX7" fmla="*/ 600277 w 1698897"/>
                  <a:gd name="connsiteY7" fmla="*/ 779124 h 779124"/>
                  <a:gd name="connsiteX8" fmla="*/ 0 w 1698897"/>
                  <a:gd name="connsiteY8" fmla="*/ 779124 h 779124"/>
                  <a:gd name="connsiteX9" fmla="*/ 0 w 1698897"/>
                  <a:gd name="connsiteY9" fmla="*/ 373980 h 779124"/>
                  <a:gd name="connsiteX10" fmla="*/ 0 w 1698897"/>
                  <a:gd name="connsiteY10" fmla="*/ 0 h 77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98897" h="779124" fill="none" extrusionOk="0">
                    <a:moveTo>
                      <a:pt x="0" y="0"/>
                    </a:moveTo>
                    <a:cubicBezTo>
                      <a:pt x="251529" y="-2067"/>
                      <a:pt x="369113" y="21794"/>
                      <a:pt x="600277" y="0"/>
                    </a:cubicBezTo>
                    <a:cubicBezTo>
                      <a:pt x="831441" y="-21794"/>
                      <a:pt x="884790" y="-1666"/>
                      <a:pt x="1149587" y="0"/>
                    </a:cubicBezTo>
                    <a:cubicBezTo>
                      <a:pt x="1414384" y="1666"/>
                      <a:pt x="1546324" y="-16400"/>
                      <a:pt x="1698897" y="0"/>
                    </a:cubicBezTo>
                    <a:cubicBezTo>
                      <a:pt x="1680602" y="176275"/>
                      <a:pt x="1698327" y="293756"/>
                      <a:pt x="1698897" y="381771"/>
                    </a:cubicBezTo>
                    <a:cubicBezTo>
                      <a:pt x="1699467" y="469786"/>
                      <a:pt x="1707112" y="643260"/>
                      <a:pt x="1698897" y="779124"/>
                    </a:cubicBezTo>
                    <a:cubicBezTo>
                      <a:pt x="1479223" y="795982"/>
                      <a:pt x="1343106" y="768747"/>
                      <a:pt x="1183565" y="779124"/>
                    </a:cubicBezTo>
                    <a:cubicBezTo>
                      <a:pt x="1024024" y="789501"/>
                      <a:pt x="818034" y="784878"/>
                      <a:pt x="600277" y="779124"/>
                    </a:cubicBezTo>
                    <a:cubicBezTo>
                      <a:pt x="382520" y="773370"/>
                      <a:pt x="277098" y="789798"/>
                      <a:pt x="0" y="779124"/>
                    </a:cubicBezTo>
                    <a:cubicBezTo>
                      <a:pt x="5040" y="648400"/>
                      <a:pt x="-11206" y="548173"/>
                      <a:pt x="0" y="373980"/>
                    </a:cubicBezTo>
                    <a:cubicBezTo>
                      <a:pt x="11206" y="199787"/>
                      <a:pt x="7997" y="128724"/>
                      <a:pt x="0" y="0"/>
                    </a:cubicBezTo>
                    <a:close/>
                  </a:path>
                  <a:path w="1698897" h="779124" stroke="0" extrusionOk="0">
                    <a:moveTo>
                      <a:pt x="0" y="0"/>
                    </a:moveTo>
                    <a:cubicBezTo>
                      <a:pt x="199855" y="3609"/>
                      <a:pt x="393269" y="-3790"/>
                      <a:pt x="600277" y="0"/>
                    </a:cubicBezTo>
                    <a:cubicBezTo>
                      <a:pt x="807285" y="3790"/>
                      <a:pt x="899698" y="-1750"/>
                      <a:pt x="1183565" y="0"/>
                    </a:cubicBezTo>
                    <a:cubicBezTo>
                      <a:pt x="1467432" y="1750"/>
                      <a:pt x="1586816" y="-10145"/>
                      <a:pt x="1698897" y="0"/>
                    </a:cubicBezTo>
                    <a:cubicBezTo>
                      <a:pt x="1703508" y="91677"/>
                      <a:pt x="1716833" y="229254"/>
                      <a:pt x="1698897" y="389562"/>
                    </a:cubicBezTo>
                    <a:cubicBezTo>
                      <a:pt x="1680961" y="549870"/>
                      <a:pt x="1699795" y="687802"/>
                      <a:pt x="1698897" y="779124"/>
                    </a:cubicBezTo>
                    <a:cubicBezTo>
                      <a:pt x="1580602" y="776805"/>
                      <a:pt x="1261307" y="763918"/>
                      <a:pt x="1115609" y="779124"/>
                    </a:cubicBezTo>
                    <a:cubicBezTo>
                      <a:pt x="969911" y="794330"/>
                      <a:pt x="744804" y="806507"/>
                      <a:pt x="566299" y="779124"/>
                    </a:cubicBezTo>
                    <a:cubicBezTo>
                      <a:pt x="387794" y="751742"/>
                      <a:pt x="122741" y="780579"/>
                      <a:pt x="0" y="779124"/>
                    </a:cubicBezTo>
                    <a:cubicBezTo>
                      <a:pt x="5642" y="601764"/>
                      <a:pt x="-5321" y="539691"/>
                      <a:pt x="0" y="389562"/>
                    </a:cubicBezTo>
                    <a:cubicBezTo>
                      <a:pt x="5321" y="239433"/>
                      <a:pt x="12260" y="80169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18361817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acc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5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𝓌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82D19E-291D-424E-B5E5-C938F09CF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126" y="4211757"/>
                <a:ext cx="1698897" cy="779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183618177">
                      <a:custGeom>
                        <a:avLst/>
                        <a:gdLst>
                          <a:gd name="connsiteX0" fmla="*/ 0 w 1698897"/>
                          <a:gd name="connsiteY0" fmla="*/ 0 h 779124"/>
                          <a:gd name="connsiteX1" fmla="*/ 600277 w 1698897"/>
                          <a:gd name="connsiteY1" fmla="*/ 0 h 779124"/>
                          <a:gd name="connsiteX2" fmla="*/ 1149587 w 1698897"/>
                          <a:gd name="connsiteY2" fmla="*/ 0 h 779124"/>
                          <a:gd name="connsiteX3" fmla="*/ 1698897 w 1698897"/>
                          <a:gd name="connsiteY3" fmla="*/ 0 h 779124"/>
                          <a:gd name="connsiteX4" fmla="*/ 1698897 w 1698897"/>
                          <a:gd name="connsiteY4" fmla="*/ 381771 h 779124"/>
                          <a:gd name="connsiteX5" fmla="*/ 1698897 w 1698897"/>
                          <a:gd name="connsiteY5" fmla="*/ 779124 h 779124"/>
                          <a:gd name="connsiteX6" fmla="*/ 1183565 w 1698897"/>
                          <a:gd name="connsiteY6" fmla="*/ 779124 h 779124"/>
                          <a:gd name="connsiteX7" fmla="*/ 600277 w 1698897"/>
                          <a:gd name="connsiteY7" fmla="*/ 779124 h 779124"/>
                          <a:gd name="connsiteX8" fmla="*/ 0 w 1698897"/>
                          <a:gd name="connsiteY8" fmla="*/ 779124 h 779124"/>
                          <a:gd name="connsiteX9" fmla="*/ 0 w 1698897"/>
                          <a:gd name="connsiteY9" fmla="*/ 373980 h 779124"/>
                          <a:gd name="connsiteX10" fmla="*/ 0 w 1698897"/>
                          <a:gd name="connsiteY10" fmla="*/ 0 h 7791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698897" h="779124" fill="none" extrusionOk="0">
                            <a:moveTo>
                              <a:pt x="0" y="0"/>
                            </a:moveTo>
                            <a:cubicBezTo>
                              <a:pt x="251529" y="-2067"/>
                              <a:pt x="369113" y="21794"/>
                              <a:pt x="600277" y="0"/>
                            </a:cubicBezTo>
                            <a:cubicBezTo>
                              <a:pt x="831441" y="-21794"/>
                              <a:pt x="884790" y="-1666"/>
                              <a:pt x="1149587" y="0"/>
                            </a:cubicBezTo>
                            <a:cubicBezTo>
                              <a:pt x="1414384" y="1666"/>
                              <a:pt x="1546324" y="-16400"/>
                              <a:pt x="1698897" y="0"/>
                            </a:cubicBezTo>
                            <a:cubicBezTo>
                              <a:pt x="1680602" y="176275"/>
                              <a:pt x="1698327" y="293756"/>
                              <a:pt x="1698897" y="381771"/>
                            </a:cubicBezTo>
                            <a:cubicBezTo>
                              <a:pt x="1699467" y="469786"/>
                              <a:pt x="1707112" y="643260"/>
                              <a:pt x="1698897" y="779124"/>
                            </a:cubicBezTo>
                            <a:cubicBezTo>
                              <a:pt x="1479223" y="795982"/>
                              <a:pt x="1343106" y="768747"/>
                              <a:pt x="1183565" y="779124"/>
                            </a:cubicBezTo>
                            <a:cubicBezTo>
                              <a:pt x="1024024" y="789501"/>
                              <a:pt x="818034" y="784878"/>
                              <a:pt x="600277" y="779124"/>
                            </a:cubicBezTo>
                            <a:cubicBezTo>
                              <a:pt x="382520" y="773370"/>
                              <a:pt x="277098" y="789798"/>
                              <a:pt x="0" y="779124"/>
                            </a:cubicBezTo>
                            <a:cubicBezTo>
                              <a:pt x="5040" y="648400"/>
                              <a:pt x="-11206" y="548173"/>
                              <a:pt x="0" y="373980"/>
                            </a:cubicBezTo>
                            <a:cubicBezTo>
                              <a:pt x="11206" y="199787"/>
                              <a:pt x="7997" y="128724"/>
                              <a:pt x="0" y="0"/>
                            </a:cubicBezTo>
                            <a:close/>
                          </a:path>
                          <a:path w="1698897" h="779124" stroke="0" extrusionOk="0">
                            <a:moveTo>
                              <a:pt x="0" y="0"/>
                            </a:moveTo>
                            <a:cubicBezTo>
                              <a:pt x="199855" y="3609"/>
                              <a:pt x="393269" y="-3790"/>
                              <a:pt x="600277" y="0"/>
                            </a:cubicBezTo>
                            <a:cubicBezTo>
                              <a:pt x="807285" y="3790"/>
                              <a:pt x="899698" y="-1750"/>
                              <a:pt x="1183565" y="0"/>
                            </a:cubicBezTo>
                            <a:cubicBezTo>
                              <a:pt x="1467432" y="1750"/>
                              <a:pt x="1586816" y="-10145"/>
                              <a:pt x="1698897" y="0"/>
                            </a:cubicBezTo>
                            <a:cubicBezTo>
                              <a:pt x="1703508" y="91677"/>
                              <a:pt x="1716833" y="229254"/>
                              <a:pt x="1698897" y="389562"/>
                            </a:cubicBezTo>
                            <a:cubicBezTo>
                              <a:pt x="1680961" y="549870"/>
                              <a:pt x="1699795" y="687802"/>
                              <a:pt x="1698897" y="779124"/>
                            </a:cubicBezTo>
                            <a:cubicBezTo>
                              <a:pt x="1580602" y="776805"/>
                              <a:pt x="1261307" y="763918"/>
                              <a:pt x="1115609" y="779124"/>
                            </a:cubicBezTo>
                            <a:cubicBezTo>
                              <a:pt x="969911" y="794330"/>
                              <a:pt x="744804" y="806507"/>
                              <a:pt x="566299" y="779124"/>
                            </a:cubicBezTo>
                            <a:cubicBezTo>
                              <a:pt x="387794" y="751742"/>
                              <a:pt x="122741" y="780579"/>
                              <a:pt x="0" y="779124"/>
                            </a:cubicBezTo>
                            <a:cubicBezTo>
                              <a:pt x="5642" y="601764"/>
                              <a:pt x="-5321" y="539691"/>
                              <a:pt x="0" y="389562"/>
                            </a:cubicBezTo>
                            <a:cubicBezTo>
                              <a:pt x="5321" y="239433"/>
                              <a:pt x="12260" y="8016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976C356A-F246-4121-9DB2-F4DD25783296}"/>
              </a:ext>
            </a:extLst>
          </p:cNvPr>
          <p:cNvSpPr/>
          <p:nvPr/>
        </p:nvSpPr>
        <p:spPr>
          <a:xfrm flipH="1">
            <a:off x="4135653" y="4890937"/>
            <a:ext cx="3542866" cy="1069492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2">
                  <a:lumMod val="75000"/>
                  <a:alpha val="20000"/>
                </a:schemeClr>
              </a:gs>
              <a:gs pos="50000">
                <a:schemeClr val="accent2">
                  <a:alpha val="20000"/>
                </a:schemeClr>
              </a:gs>
              <a:gs pos="100000">
                <a:schemeClr val="accent2">
                  <a:lumMod val="40000"/>
                  <a:lumOff val="60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8A02AA-372A-477A-A7FF-5FF0D4F5FB67}"/>
              </a:ext>
            </a:extLst>
          </p:cNvPr>
          <p:cNvSpPr/>
          <p:nvPr/>
        </p:nvSpPr>
        <p:spPr>
          <a:xfrm>
            <a:off x="2510480" y="5064623"/>
            <a:ext cx="1229741" cy="1161934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900" dirty="0"/>
              <a:t>gradient input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09564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3F55E6-8C4B-45D8-B334-FFBFB57AFC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3615041" cy="4025490"/>
          </a:xfrm>
        </p:spPr>
        <p:txBody>
          <a:bodyPr/>
          <a:lstStyle/>
          <a:p>
            <a:r>
              <a:rPr lang="en-US" sz="2000" dirty="0"/>
              <a:t>Reconstructing texture from higher layers recovers larger features from the input texture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77C269-6043-4E8E-BB73-30F17A156D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10E846-7EE7-4DC9-923F-6513D930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Texture Synthesis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4CB887-2713-449A-B4E3-328236B817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D895B-1C57-4B85-8B8C-DA92C2C12B5A}"/>
              </a:ext>
            </a:extLst>
          </p:cNvPr>
          <p:cNvSpPr/>
          <p:nvPr/>
        </p:nvSpPr>
        <p:spPr>
          <a:xfrm>
            <a:off x="1619285" y="6119021"/>
            <a:ext cx="66538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err="1">
                <a:solidFill>
                  <a:srgbClr val="0000FF"/>
                </a:solidFill>
                <a:latin typeface="Arial-ItalicMT"/>
              </a:rPr>
              <a:t>Gatys</a:t>
            </a:r>
            <a:r>
              <a:rPr lang="en-US" sz="1000" i="1" dirty="0">
                <a:solidFill>
                  <a:srgbClr val="0000FF"/>
                </a:solidFill>
                <a:latin typeface="Arial-ItalicMT"/>
              </a:rPr>
              <a:t>, Ecker, and </a:t>
            </a:r>
            <a:r>
              <a:rPr lang="en-US" sz="1000" i="1" dirty="0" err="1">
                <a:solidFill>
                  <a:srgbClr val="0000FF"/>
                </a:solidFill>
                <a:latin typeface="Arial-ItalicMT"/>
              </a:rPr>
              <a:t>Bethge</a:t>
            </a:r>
            <a:r>
              <a:rPr lang="en-US" sz="1000" i="1" dirty="0">
                <a:solidFill>
                  <a:srgbClr val="0000FF"/>
                </a:solidFill>
                <a:latin typeface="Arial-ItalicMT"/>
              </a:rPr>
              <a:t>, “Texture Synthesis Using Convolutional Neural Networks”, NIPS 2015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70138A-4FA4-4EA1-AD91-47476111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334" y="2302158"/>
            <a:ext cx="1543806" cy="1588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91E7D3-FDAD-4DA3-B30C-3AD0347D7A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8954" y="2307710"/>
            <a:ext cx="1543806" cy="15438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E115BF-B7BE-4EB5-B252-95FE24765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352" y="2296073"/>
            <a:ext cx="1566018" cy="15549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BC1088-C4F0-464D-8520-6A33E474B6E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3103" y="2296073"/>
            <a:ext cx="1548814" cy="155491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F35DEF0-7E8B-4AFB-8303-CBD83E7A2D7B}"/>
              </a:ext>
            </a:extLst>
          </p:cNvPr>
          <p:cNvSpPr/>
          <p:nvPr/>
        </p:nvSpPr>
        <p:spPr>
          <a:xfrm>
            <a:off x="5045955" y="2009550"/>
            <a:ext cx="947660" cy="33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original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CB3529-BD18-481F-AF9D-C27A6F062F3F}"/>
              </a:ext>
            </a:extLst>
          </p:cNvPr>
          <p:cNvSpPr/>
          <p:nvPr/>
        </p:nvSpPr>
        <p:spPr>
          <a:xfrm>
            <a:off x="6712991" y="2009550"/>
            <a:ext cx="1056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conv1_1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05AFE7-8928-4F8A-847E-17DA40FAF033}"/>
              </a:ext>
            </a:extLst>
          </p:cNvPr>
          <p:cNvSpPr/>
          <p:nvPr/>
        </p:nvSpPr>
        <p:spPr>
          <a:xfrm>
            <a:off x="8577464" y="2009550"/>
            <a:ext cx="748895" cy="33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pool1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D251D5-64EF-4786-AC8C-E89AB4DDBF23}"/>
              </a:ext>
            </a:extLst>
          </p:cNvPr>
          <p:cNvSpPr/>
          <p:nvPr/>
        </p:nvSpPr>
        <p:spPr>
          <a:xfrm>
            <a:off x="10263050" y="2009550"/>
            <a:ext cx="7489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pool3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7B201B-252A-4FFB-890B-8617FF6A9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6148" y="4047817"/>
            <a:ext cx="1577126" cy="15660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A8596-9C05-43DB-9A70-45D191F8F0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7688" y="4053898"/>
            <a:ext cx="1566018" cy="15416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FB6B50-F535-4BD6-8C7A-0C9355DA1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352" y="4031029"/>
            <a:ext cx="1554913" cy="1554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351FC7-5879-40CE-A598-534C8DA9FEA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749" y="4039220"/>
            <a:ext cx="1555914" cy="15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4441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14115" y="3001930"/>
            <a:ext cx="6345104" cy="641239"/>
          </a:xfrm>
        </p:spPr>
        <p:txBody>
          <a:bodyPr/>
          <a:lstStyle/>
          <a:p>
            <a:pPr algn="ctr"/>
            <a:r>
              <a:rPr lang="en-US" dirty="0"/>
              <a:t>Deep Dream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6" name="Picture 5" descr="A picture containing sky, laying, indoor&#10;&#10;Description automatically generated">
            <a:extLst>
              <a:ext uri="{FF2B5EF4-FFF2-40B4-BE49-F238E27FC236}">
                <a16:creationId xmlns:a16="http://schemas.microsoft.com/office/drawing/2014/main" id="{E36C2D24-4B7F-424B-A845-D18A1E580A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436" y="1255131"/>
            <a:ext cx="3912380" cy="509587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70633029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3F55E6-8C4B-45D8-B334-FFBFB57AFC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3615041" cy="4025490"/>
          </a:xfrm>
        </p:spPr>
        <p:txBody>
          <a:bodyPr/>
          <a:lstStyle/>
          <a:p>
            <a:r>
              <a:rPr lang="en-US" sz="2000" dirty="0"/>
              <a:t>Reconstructing texture from higher layers recovers larger features from the input texture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77C269-6043-4E8E-BB73-30F17A156D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10E846-7EE7-4DC9-923F-6513D930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Texture Synthesis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4CB887-2713-449A-B4E3-328236B817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D895B-1C57-4B85-8B8C-DA92C2C12B5A}"/>
              </a:ext>
            </a:extLst>
          </p:cNvPr>
          <p:cNvSpPr/>
          <p:nvPr/>
        </p:nvSpPr>
        <p:spPr>
          <a:xfrm>
            <a:off x="1619285" y="6119021"/>
            <a:ext cx="66538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err="1">
                <a:solidFill>
                  <a:srgbClr val="0000FF"/>
                </a:solidFill>
                <a:latin typeface="Arial-ItalicMT"/>
              </a:rPr>
              <a:t>Gatys</a:t>
            </a:r>
            <a:r>
              <a:rPr lang="en-US" sz="1000" i="1" dirty="0">
                <a:solidFill>
                  <a:srgbClr val="0000FF"/>
                </a:solidFill>
                <a:latin typeface="Arial-ItalicMT"/>
              </a:rPr>
              <a:t>, Ecker, and </a:t>
            </a:r>
            <a:r>
              <a:rPr lang="en-US" sz="1000" i="1" dirty="0" err="1">
                <a:solidFill>
                  <a:srgbClr val="0000FF"/>
                </a:solidFill>
                <a:latin typeface="Arial-ItalicMT"/>
              </a:rPr>
              <a:t>Bethge</a:t>
            </a:r>
            <a:r>
              <a:rPr lang="en-US" sz="1000" i="1" dirty="0">
                <a:solidFill>
                  <a:srgbClr val="0000FF"/>
                </a:solidFill>
                <a:latin typeface="Arial-ItalicMT"/>
              </a:rPr>
              <a:t>, “Texture Synthesis Using Convolutional Neural Networks”, NIPS 2015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70138A-4FA4-4EA1-AD91-4747611136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7334" y="2317257"/>
            <a:ext cx="1543806" cy="15580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91E7D3-FDAD-4DA3-B30C-3AD0347D7A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2547" y="2302157"/>
            <a:ext cx="1536619" cy="15549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E115BF-B7BE-4EB5-B252-95FE247659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7105" y="2296073"/>
            <a:ext cx="1526512" cy="15549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BC1088-C4F0-464D-8520-6A33E474B6E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0054" y="2299146"/>
            <a:ext cx="1554913" cy="15487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F35DEF0-7E8B-4AFB-8303-CBD83E7A2D7B}"/>
              </a:ext>
            </a:extLst>
          </p:cNvPr>
          <p:cNvSpPr/>
          <p:nvPr/>
        </p:nvSpPr>
        <p:spPr>
          <a:xfrm>
            <a:off x="5045955" y="2009550"/>
            <a:ext cx="947660" cy="33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original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CB3529-BD18-481F-AF9D-C27A6F062F3F}"/>
              </a:ext>
            </a:extLst>
          </p:cNvPr>
          <p:cNvSpPr/>
          <p:nvPr/>
        </p:nvSpPr>
        <p:spPr>
          <a:xfrm>
            <a:off x="6712991" y="2009550"/>
            <a:ext cx="1056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conv1_1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05AFE7-8928-4F8A-847E-17DA40FAF033}"/>
              </a:ext>
            </a:extLst>
          </p:cNvPr>
          <p:cNvSpPr/>
          <p:nvPr/>
        </p:nvSpPr>
        <p:spPr>
          <a:xfrm>
            <a:off x="8577464" y="2009550"/>
            <a:ext cx="748895" cy="33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pool1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D251D5-64EF-4786-AC8C-E89AB4DDBF23}"/>
              </a:ext>
            </a:extLst>
          </p:cNvPr>
          <p:cNvSpPr/>
          <p:nvPr/>
        </p:nvSpPr>
        <p:spPr>
          <a:xfrm>
            <a:off x="10263050" y="2009550"/>
            <a:ext cx="7489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pool3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7B201B-252A-4FFB-890B-8617FF6A9DC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148" y="4056600"/>
            <a:ext cx="1577126" cy="15484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03A8596-9C05-43DB-9A70-45D191F8F0C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0168" y="4047264"/>
            <a:ext cx="1561058" cy="15549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FB6B50-F535-4BD6-8C7A-0C9355DA159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7352" y="4034595"/>
            <a:ext cx="1554913" cy="15477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351FC7-5879-40CE-A598-534C8DA9FEA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7965" y="4039220"/>
            <a:ext cx="1507481" cy="15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37310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3F55E6-8C4B-45D8-B334-FFBFB57AFC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A new image, with the same pattern</a:t>
            </a:r>
          </a:p>
          <a:p>
            <a:r>
              <a:rPr lang="en-US" sz="2000" dirty="0"/>
              <a:t>not just stitching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77C269-6043-4E8E-BB73-30F17A156D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10E846-7EE7-4DC9-923F-6513D930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Texture Synthesis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D4CB887-2713-449A-B4E3-328236B817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D895B-1C57-4B85-8B8C-DA92C2C12B5A}"/>
              </a:ext>
            </a:extLst>
          </p:cNvPr>
          <p:cNvSpPr/>
          <p:nvPr/>
        </p:nvSpPr>
        <p:spPr>
          <a:xfrm>
            <a:off x="1619285" y="6119021"/>
            <a:ext cx="66538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err="1">
                <a:solidFill>
                  <a:srgbClr val="0000FF"/>
                </a:solidFill>
                <a:latin typeface="Arial-ItalicMT"/>
              </a:rPr>
              <a:t>Gatys</a:t>
            </a:r>
            <a:r>
              <a:rPr lang="en-US" sz="1000" i="1" dirty="0">
                <a:solidFill>
                  <a:srgbClr val="0000FF"/>
                </a:solidFill>
                <a:latin typeface="Arial-ItalicMT"/>
              </a:rPr>
              <a:t>, Ecker, and </a:t>
            </a:r>
            <a:r>
              <a:rPr lang="en-US" sz="1000" i="1" dirty="0" err="1">
                <a:solidFill>
                  <a:srgbClr val="0000FF"/>
                </a:solidFill>
                <a:latin typeface="Arial-ItalicMT"/>
              </a:rPr>
              <a:t>Bethge</a:t>
            </a:r>
            <a:r>
              <a:rPr lang="en-US" sz="1000" i="1" dirty="0">
                <a:solidFill>
                  <a:srgbClr val="0000FF"/>
                </a:solidFill>
                <a:latin typeface="Arial-ItalicMT"/>
              </a:rPr>
              <a:t>, “Texture Synthesis Using Convolutional Neural Networks”, NIPS 2015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2B1D97-0FC7-4430-BCF7-E3C49A77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90" y="3236841"/>
            <a:ext cx="10104020" cy="25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16674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Neural Texture Synthesis: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</a:rPr>
              <a:t>Texture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Artwork</a:t>
            </a:r>
            <a:r>
              <a:rPr lang="en-US" dirty="0"/>
              <a:t> 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83120468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C6CA53-03A0-4E2B-A875-93545A1C50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59061" y="2484208"/>
            <a:ext cx="10751608" cy="361888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77C269-6043-4E8E-BB73-30F17A156D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10E846-7EE7-4DC9-923F-6513D930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Texture (</a:t>
            </a:r>
            <a:r>
              <a:rPr lang="en-US" dirty="0">
                <a:solidFill>
                  <a:srgbClr val="C00000"/>
                </a:solidFill>
              </a:rPr>
              <a:t>Artwork</a:t>
            </a:r>
            <a:r>
              <a:rPr lang="en-US" dirty="0"/>
              <a:t>) Synthesis: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6602D-4933-443C-9E4B-DA4437E614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3B639-ACE2-4708-BA94-FBA7ADAF1F14}"/>
              </a:ext>
            </a:extLst>
          </p:cNvPr>
          <p:cNvSpPr/>
          <p:nvPr/>
        </p:nvSpPr>
        <p:spPr>
          <a:xfrm>
            <a:off x="681331" y="2134407"/>
            <a:ext cx="4848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Texture synthesis (Gram reconstruction)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9300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C6CA53-03A0-4E2B-A875-93545A1C50C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78" y="2343947"/>
            <a:ext cx="6704340" cy="22566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77C269-6043-4E8E-BB73-30F17A156D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10E846-7EE7-4DC9-923F-6513D930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922818"/>
          </a:xfrm>
        </p:spPr>
        <p:txBody>
          <a:bodyPr/>
          <a:lstStyle/>
          <a:p>
            <a:r>
              <a:rPr lang="en-US" dirty="0"/>
              <a:t>Neural Style Transfer: </a:t>
            </a:r>
            <a:br>
              <a:rPr lang="en-US" dirty="0"/>
            </a:br>
            <a:r>
              <a:rPr lang="en-US" dirty="0"/>
              <a:t>Feature + Gram Reconstruction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6602D-4933-443C-9E4B-DA4437E614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D857E3-304A-4232-B631-81F0727899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9915" y="4681148"/>
            <a:ext cx="7583490" cy="1931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7C996D-D7D8-4AF7-9B1F-951B2C39C019}"/>
              </a:ext>
            </a:extLst>
          </p:cNvPr>
          <p:cNvSpPr/>
          <p:nvPr/>
        </p:nvSpPr>
        <p:spPr>
          <a:xfrm>
            <a:off x="7224218" y="3116249"/>
            <a:ext cx="2807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MT"/>
              </a:rPr>
              <a:t>Texture synthesis (Gram reconstruction)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AE4409-F4FF-4D90-BEBF-077C56452330}"/>
              </a:ext>
            </a:extLst>
          </p:cNvPr>
          <p:cNvSpPr/>
          <p:nvPr/>
        </p:nvSpPr>
        <p:spPr>
          <a:xfrm>
            <a:off x="2315912" y="5359156"/>
            <a:ext cx="19240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MT"/>
              </a:rPr>
              <a:t>Feature reconstruction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6318300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Neural Style Transfer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94354240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Style Transfer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3156" y="6024610"/>
            <a:ext cx="8399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[Neural Algorithm of Artistic Style by Leon A.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Gatys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Alexander S. Ecker, and Matthias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Bethge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2015]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9878" y="2172635"/>
            <a:ext cx="7109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Combine </a:t>
            </a:r>
            <a:r>
              <a:rPr lang="en-US" sz="2000" dirty="0">
                <a:solidFill>
                  <a:srgbClr val="FF0000"/>
                </a:solidFill>
              </a:rPr>
              <a:t>Content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FF0000"/>
                </a:solidFill>
              </a:rPr>
              <a:t>Image A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00FF"/>
                </a:solidFill>
              </a:rPr>
              <a:t>Style</a:t>
            </a:r>
            <a:r>
              <a:rPr lang="en-US" sz="2000" dirty="0"/>
              <a:t> from </a:t>
            </a:r>
            <a:r>
              <a:rPr lang="en-US" sz="2000" dirty="0">
                <a:solidFill>
                  <a:srgbClr val="0000FF"/>
                </a:solidFill>
              </a:rPr>
              <a:t>Image B</a:t>
            </a:r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6D00FDCF-589A-4953-A3B1-B42CB3EE931C}"/>
              </a:ext>
            </a:extLst>
          </p:cNvPr>
          <p:cNvSpPr/>
          <p:nvPr/>
        </p:nvSpPr>
        <p:spPr>
          <a:xfrm>
            <a:off x="3548211" y="3568442"/>
            <a:ext cx="613541" cy="613541"/>
          </a:xfrm>
          <a:prstGeom prst="plus">
            <a:avLst>
              <a:gd name="adj" fmla="val 460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DE7F86E-E879-40C8-A4D8-7904A9C013DE}"/>
              </a:ext>
            </a:extLst>
          </p:cNvPr>
          <p:cNvSpPr/>
          <p:nvPr/>
        </p:nvSpPr>
        <p:spPr>
          <a:xfrm>
            <a:off x="8116563" y="3568442"/>
            <a:ext cx="415624" cy="613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207E0D-0E3E-4695-8CC3-EFF2C380F8C5}"/>
              </a:ext>
            </a:extLst>
          </p:cNvPr>
          <p:cNvGrpSpPr/>
          <p:nvPr/>
        </p:nvGrpSpPr>
        <p:grpSpPr>
          <a:xfrm>
            <a:off x="366529" y="2764777"/>
            <a:ext cx="2950739" cy="3110126"/>
            <a:chOff x="249533" y="3316578"/>
            <a:chExt cx="2198840" cy="231761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36D302-A500-4734-93F4-C3A2630784B1}"/>
                </a:ext>
              </a:extLst>
            </p:cNvPr>
            <p:cNvSpPr/>
            <p:nvPr/>
          </p:nvSpPr>
          <p:spPr>
            <a:xfrm>
              <a:off x="597786" y="5049414"/>
              <a:ext cx="15023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Image </a:t>
              </a:r>
              <a:r>
                <a:rPr lang="id-ID" dirty="0"/>
                <a:t>A</a:t>
              </a:r>
            </a:p>
            <a:p>
              <a:pPr algn="ctr"/>
              <a:r>
                <a:rPr lang="en-US" sz="1400" dirty="0"/>
                <a:t>Content target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6D8080-73E6-4F70-B5A4-23FAF7BF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533" y="3316578"/>
              <a:ext cx="2198840" cy="165495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ED9095-F01F-4756-9889-57A25D74476A}"/>
              </a:ext>
            </a:extLst>
          </p:cNvPr>
          <p:cNvGrpSpPr/>
          <p:nvPr/>
        </p:nvGrpSpPr>
        <p:grpSpPr>
          <a:xfrm>
            <a:off x="4392697" y="2775201"/>
            <a:ext cx="3492924" cy="3099700"/>
            <a:chOff x="3065030" y="3324347"/>
            <a:chExt cx="2602867" cy="230984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6BA47A-54D1-4466-866F-09675A45CFC2}"/>
                </a:ext>
              </a:extLst>
            </p:cNvPr>
            <p:cNvSpPr/>
            <p:nvPr/>
          </p:nvSpPr>
          <p:spPr>
            <a:xfrm>
              <a:off x="3742382" y="5049414"/>
              <a:ext cx="12481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Image B</a:t>
              </a:r>
              <a:endParaRPr lang="id-ID" dirty="0"/>
            </a:p>
            <a:p>
              <a:pPr algn="ctr"/>
              <a:r>
                <a:rPr lang="en-US" sz="1400" dirty="0"/>
                <a:t>Style target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3DF888-6D58-422E-996C-0C01A7C05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5030" y="3324347"/>
              <a:ext cx="2602867" cy="1639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84979F-FD14-4C0A-9811-F0CDD234F466}"/>
              </a:ext>
            </a:extLst>
          </p:cNvPr>
          <p:cNvGrpSpPr/>
          <p:nvPr/>
        </p:nvGrpSpPr>
        <p:grpSpPr>
          <a:xfrm>
            <a:off x="8763132" y="2801270"/>
            <a:ext cx="2825619" cy="2873667"/>
            <a:chOff x="6506536" y="3343772"/>
            <a:chExt cx="2105603" cy="21414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5208BE-C54B-458D-8D74-5A4C34EF5DC4}"/>
                </a:ext>
              </a:extLst>
            </p:cNvPr>
            <p:cNvSpPr/>
            <p:nvPr/>
          </p:nvSpPr>
          <p:spPr>
            <a:xfrm>
              <a:off x="6815957" y="5049414"/>
              <a:ext cx="1486761" cy="435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Image </a:t>
              </a:r>
              <a:r>
                <a:rPr lang="id-ID" dirty="0"/>
                <a:t>C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Content A</a:t>
              </a:r>
              <a:r>
                <a:rPr lang="en-US" sz="1400" dirty="0"/>
                <a:t> + </a:t>
              </a:r>
              <a:r>
                <a:rPr lang="en-US" sz="1400" dirty="0">
                  <a:solidFill>
                    <a:srgbClr val="0000FF"/>
                  </a:solidFill>
                </a:rPr>
                <a:t>Style B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F3852AC-6DC2-4DBA-A608-14E4600E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6536" y="3343772"/>
              <a:ext cx="2105603" cy="1600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5175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8CE231CC-1070-4300-852C-5D9770ADCD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659" y="3373773"/>
            <a:ext cx="6051391" cy="200362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53F8080-77E3-491D-AC4F-D4858D76A1F3}"/>
              </a:ext>
            </a:extLst>
          </p:cNvPr>
          <p:cNvSpPr/>
          <p:nvPr/>
        </p:nvSpPr>
        <p:spPr>
          <a:xfrm>
            <a:off x="4103546" y="3674952"/>
            <a:ext cx="4952709" cy="1274496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1889760" y="2073249"/>
            <a:ext cx="8326438" cy="84489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1090613" algn="l"/>
              </a:tabLst>
            </a:pPr>
            <a:r>
              <a:rPr lang="en-US" sz="2000" dirty="0">
                <a:solidFill>
                  <a:srgbClr val="0000FF"/>
                </a:solidFill>
              </a:rPr>
              <a:t>Step 1</a:t>
            </a:r>
            <a:r>
              <a:rPr lang="en-US" sz="2000" dirty="0"/>
              <a:t>: 	feed </a:t>
            </a:r>
            <a:r>
              <a:rPr lang="en-US" sz="2000" dirty="0">
                <a:solidFill>
                  <a:srgbClr val="FF0000"/>
                </a:solidFill>
              </a:rPr>
              <a:t>content image</a:t>
            </a:r>
            <a:r>
              <a:rPr lang="en-US" sz="2000" dirty="0"/>
              <a:t>, extract the </a:t>
            </a:r>
            <a:r>
              <a:rPr lang="en-US" sz="2000" dirty="0">
                <a:solidFill>
                  <a:srgbClr val="FF0000"/>
                </a:solidFill>
              </a:rPr>
              <a:t>activation map</a:t>
            </a:r>
          </a:p>
          <a:p>
            <a:pPr marL="0" indent="0">
              <a:spcBef>
                <a:spcPts val="0"/>
              </a:spcBef>
              <a:buNone/>
              <a:tabLst>
                <a:tab pos="1090613" algn="l"/>
              </a:tabLst>
            </a:pPr>
            <a:r>
              <a:rPr lang="en-US" sz="2000" dirty="0"/>
              <a:t>	from some earliest layers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Style Transfer: step-by-step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25" y="3373773"/>
            <a:ext cx="1771650" cy="2019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96749" y="4922812"/>
            <a:ext cx="1291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content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activations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69AB66-A92B-46C3-B1C7-89BD2A6852F0}"/>
              </a:ext>
            </a:extLst>
          </p:cNvPr>
          <p:cNvSpPr/>
          <p:nvPr/>
        </p:nvSpPr>
        <p:spPr>
          <a:xfrm>
            <a:off x="5413383" y="3802446"/>
            <a:ext cx="1058241" cy="1086416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4E0636-F285-4A7D-B19F-2E1AAE7C2881}"/>
              </a:ext>
            </a:extLst>
          </p:cNvPr>
          <p:cNvSpPr/>
          <p:nvPr/>
        </p:nvSpPr>
        <p:spPr>
          <a:xfrm>
            <a:off x="193156" y="6024610"/>
            <a:ext cx="8399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[Neural Algorithm of Artistic Style by Leon A.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Gatys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Alexander S. Ecker, and Matthias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Bethge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2015]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59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8CE231CC-1070-4300-852C-5D9770ADCD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659" y="3373773"/>
            <a:ext cx="6051391" cy="200362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78FF533-5D91-45A3-90D2-D529B1272E31}"/>
              </a:ext>
            </a:extLst>
          </p:cNvPr>
          <p:cNvSpPr/>
          <p:nvPr/>
        </p:nvSpPr>
        <p:spPr>
          <a:xfrm>
            <a:off x="4103546" y="3674952"/>
            <a:ext cx="4952709" cy="1274496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1889760" y="2073249"/>
            <a:ext cx="8326438" cy="84489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1090613" algn="l"/>
              </a:tabLst>
            </a:pPr>
            <a:r>
              <a:rPr lang="en-US" sz="2000" dirty="0">
                <a:solidFill>
                  <a:srgbClr val="0000FF"/>
                </a:solidFill>
              </a:rPr>
              <a:t>Step 2</a:t>
            </a:r>
            <a:r>
              <a:rPr lang="en-US" sz="2000" dirty="0"/>
              <a:t>: 	feed </a:t>
            </a:r>
            <a:r>
              <a:rPr lang="en-US" sz="2000" dirty="0">
                <a:solidFill>
                  <a:srgbClr val="0000FF"/>
                </a:solidFill>
              </a:rPr>
              <a:t>style image</a:t>
            </a:r>
            <a:r>
              <a:rPr lang="en-US" sz="2000" dirty="0"/>
              <a:t>, extract the </a:t>
            </a:r>
            <a:r>
              <a:rPr lang="en-US" sz="2000" dirty="0">
                <a:solidFill>
                  <a:srgbClr val="0000FF"/>
                </a:solidFill>
              </a:rPr>
              <a:t>gram matrices</a:t>
            </a:r>
          </a:p>
          <a:p>
            <a:pPr marL="0" indent="0">
              <a:spcBef>
                <a:spcPts val="0"/>
              </a:spcBef>
              <a:buNone/>
              <a:tabLst>
                <a:tab pos="1090613" algn="l"/>
              </a:tabLst>
            </a:pPr>
            <a:r>
              <a:rPr lang="en-US" sz="2000" dirty="0"/>
              <a:t>	from several layers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Style Transfer: step-by-step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52344" y="4749442"/>
            <a:ext cx="14634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style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gram matrix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69AB66-A92B-46C3-B1C7-89BD2A6852F0}"/>
              </a:ext>
            </a:extLst>
          </p:cNvPr>
          <p:cNvSpPr/>
          <p:nvPr/>
        </p:nvSpPr>
        <p:spPr>
          <a:xfrm>
            <a:off x="4681644" y="3604095"/>
            <a:ext cx="712393" cy="1527656"/>
          </a:xfrm>
          <a:prstGeom prst="rect">
            <a:avLst/>
          </a:prstGeom>
          <a:solidFill>
            <a:schemeClr val="accent5">
              <a:lumMod val="20000"/>
              <a:lumOff val="80000"/>
              <a:alpha val="15000"/>
            </a:schemeClr>
          </a:solidFill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58009A-28E6-4AA6-A241-98A2CAA77D1E}"/>
              </a:ext>
            </a:extLst>
          </p:cNvPr>
          <p:cNvSpPr/>
          <p:nvPr/>
        </p:nvSpPr>
        <p:spPr>
          <a:xfrm>
            <a:off x="8343862" y="3872483"/>
            <a:ext cx="712393" cy="834103"/>
          </a:xfrm>
          <a:prstGeom prst="rect">
            <a:avLst/>
          </a:prstGeom>
          <a:solidFill>
            <a:schemeClr val="accent5">
              <a:lumMod val="20000"/>
              <a:lumOff val="80000"/>
              <a:alpha val="15000"/>
            </a:schemeClr>
          </a:solidFill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29153B-748B-4E97-AC60-AEE5D5403282}"/>
              </a:ext>
            </a:extLst>
          </p:cNvPr>
          <p:cNvSpPr/>
          <p:nvPr/>
        </p:nvSpPr>
        <p:spPr>
          <a:xfrm>
            <a:off x="6290961" y="3872483"/>
            <a:ext cx="848749" cy="834103"/>
          </a:xfrm>
          <a:prstGeom prst="rect">
            <a:avLst/>
          </a:prstGeom>
          <a:solidFill>
            <a:schemeClr val="accent5">
              <a:lumMod val="20000"/>
              <a:lumOff val="80000"/>
              <a:alpha val="15000"/>
            </a:schemeClr>
          </a:solidFill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BD3F03C5-E205-4E45-B914-F028D461A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81402" y="3568251"/>
            <a:ext cx="2006492" cy="15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C5F38F-DEDC-4326-B2DA-B91D0D2458C5}"/>
              </a:ext>
            </a:extLst>
          </p:cNvPr>
          <p:cNvSpPr/>
          <p:nvPr/>
        </p:nvSpPr>
        <p:spPr>
          <a:xfrm>
            <a:off x="193156" y="6024610"/>
            <a:ext cx="8399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[Neural Algorithm of Artistic Style by Leon A.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Gatys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Alexander S. Ecker, and Matthias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Bethge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2015]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847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2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ame, table, white&#10;&#10;Description automatically generated">
            <a:extLst>
              <a:ext uri="{FF2B5EF4-FFF2-40B4-BE49-F238E27FC236}">
                <a16:creationId xmlns:a16="http://schemas.microsoft.com/office/drawing/2014/main" id="{8CE231CC-1070-4300-852C-5D9770ADCD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659" y="3373773"/>
            <a:ext cx="6051391" cy="200362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1889125" y="2075787"/>
            <a:ext cx="8326438" cy="84489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tabLst>
                <a:tab pos="1090613" algn="l"/>
              </a:tabLst>
            </a:pPr>
            <a:r>
              <a:rPr lang="en-US" sz="2000" dirty="0">
                <a:solidFill>
                  <a:srgbClr val="0000FF"/>
                </a:solidFill>
              </a:rPr>
              <a:t>Step 3</a:t>
            </a:r>
            <a:r>
              <a:rPr lang="en-US" sz="2000" dirty="0"/>
              <a:t>: 	feed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random noise</a:t>
            </a:r>
            <a:r>
              <a:rPr lang="en-US" sz="2000" dirty="0"/>
              <a:t>, optimize to minimize the distance </a:t>
            </a:r>
          </a:p>
          <a:p>
            <a:pPr marL="0" indent="0">
              <a:spcBef>
                <a:spcPts val="0"/>
              </a:spcBef>
              <a:buNone/>
              <a:tabLst>
                <a:tab pos="1090613" algn="l"/>
              </a:tabLst>
            </a:pPr>
            <a:r>
              <a:rPr lang="en-US" sz="2000" dirty="0"/>
              <a:t>	of content activation and style gram matrices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Style Transfer: step-by-step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99F538-C073-472E-B46F-F28260E45BFA}"/>
              </a:ext>
            </a:extLst>
          </p:cNvPr>
          <p:cNvGrpSpPr/>
          <p:nvPr/>
        </p:nvGrpSpPr>
        <p:grpSpPr>
          <a:xfrm>
            <a:off x="4681644" y="5420584"/>
            <a:ext cx="4374611" cy="763826"/>
            <a:chOff x="3157643" y="3604095"/>
            <a:chExt cx="4374611" cy="15276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29153B-748B-4E97-AC60-AEE5D5403282}"/>
                </a:ext>
              </a:extLst>
            </p:cNvPr>
            <p:cNvSpPr/>
            <p:nvPr/>
          </p:nvSpPr>
          <p:spPr>
            <a:xfrm>
              <a:off x="4766960" y="3872482"/>
              <a:ext cx="848749" cy="834102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15000"/>
              </a:schemeClr>
            </a:solidFill>
            <a:ln w="127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000FF"/>
                  </a:solidFill>
                </a:rPr>
                <a:t>style </a:t>
              </a:r>
            </a:p>
            <a:p>
              <a:pPr algn="ctr"/>
              <a:r>
                <a:rPr lang="en-US" sz="1100" dirty="0">
                  <a:solidFill>
                    <a:srgbClr val="0000FF"/>
                  </a:solidFill>
                </a:rPr>
                <a:t>matrix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66960" y="3884314"/>
              <a:ext cx="848749" cy="553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69AB66-A92B-46C3-B1C7-89BD2A6852F0}"/>
                </a:ext>
              </a:extLst>
            </p:cNvPr>
            <p:cNvSpPr/>
            <p:nvPr/>
          </p:nvSpPr>
          <p:spPr>
            <a:xfrm>
              <a:off x="3157643" y="3604095"/>
              <a:ext cx="712393" cy="152765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15000"/>
              </a:schemeClr>
            </a:solidFill>
            <a:ln w="127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000FF"/>
                  </a:solidFill>
                </a:rPr>
                <a:t>style </a:t>
              </a:r>
            </a:p>
            <a:p>
              <a:pPr algn="ctr"/>
              <a:r>
                <a:rPr lang="en-US" sz="1100" dirty="0">
                  <a:solidFill>
                    <a:srgbClr val="0000FF"/>
                  </a:solidFill>
                </a:rPr>
                <a:t>matrix</a:t>
              </a:r>
              <a:endParaRPr lang="id-ID" sz="11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958009A-28E6-4AA6-A241-98A2CAA77D1E}"/>
                </a:ext>
              </a:extLst>
            </p:cNvPr>
            <p:cNvSpPr/>
            <p:nvPr/>
          </p:nvSpPr>
          <p:spPr>
            <a:xfrm>
              <a:off x="6819861" y="3872482"/>
              <a:ext cx="712393" cy="83410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15000"/>
              </a:schemeClr>
            </a:solidFill>
            <a:ln w="127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0000FF"/>
                  </a:solidFill>
                </a:rPr>
                <a:t>style </a:t>
              </a:r>
            </a:p>
            <a:p>
              <a:pPr algn="ctr"/>
              <a:r>
                <a:rPr lang="en-US" sz="1050" dirty="0">
                  <a:solidFill>
                    <a:srgbClr val="0000FF"/>
                  </a:solidFill>
                </a:rPr>
                <a:t>matrix</a:t>
              </a:r>
              <a:endParaRPr lang="id-ID" sz="1050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ADF05-481A-46B1-B596-0E457BF5A3E2}"/>
              </a:ext>
            </a:extLst>
          </p:cNvPr>
          <p:cNvSpPr/>
          <p:nvPr/>
        </p:nvSpPr>
        <p:spPr>
          <a:xfrm>
            <a:off x="1798604" y="3637130"/>
            <a:ext cx="1977063" cy="149462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zero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A89B99-2437-42A8-B192-827D0B87974C}"/>
              </a:ext>
            </a:extLst>
          </p:cNvPr>
          <p:cNvSpPr/>
          <p:nvPr/>
        </p:nvSpPr>
        <p:spPr>
          <a:xfrm>
            <a:off x="5394037" y="3179236"/>
            <a:ext cx="1058241" cy="457895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content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activations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90C0902-BB02-4A9F-99ED-97F54B3C10A9}"/>
              </a:ext>
            </a:extLst>
          </p:cNvPr>
          <p:cNvSpPr/>
          <p:nvPr/>
        </p:nvSpPr>
        <p:spPr>
          <a:xfrm>
            <a:off x="4103546" y="3831668"/>
            <a:ext cx="4952709" cy="1117780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63C8917F-9F6C-4C61-BE83-6D92AA8DE132}"/>
              </a:ext>
            </a:extLst>
          </p:cNvPr>
          <p:cNvSpPr/>
          <p:nvPr/>
        </p:nvSpPr>
        <p:spPr>
          <a:xfrm>
            <a:off x="5804794" y="3648372"/>
            <a:ext cx="155405" cy="247314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EBAEBB84-E49B-41F2-96FE-D097E4B3D9AA}"/>
              </a:ext>
            </a:extLst>
          </p:cNvPr>
          <p:cNvSpPr/>
          <p:nvPr/>
        </p:nvSpPr>
        <p:spPr>
          <a:xfrm>
            <a:off x="4935894" y="5081894"/>
            <a:ext cx="155405" cy="247314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E788831C-1E32-4EF8-9D07-2E9E94B53DDB}"/>
              </a:ext>
            </a:extLst>
          </p:cNvPr>
          <p:cNvSpPr/>
          <p:nvPr/>
        </p:nvSpPr>
        <p:spPr>
          <a:xfrm>
            <a:off x="6637632" y="5081894"/>
            <a:ext cx="155405" cy="247314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611F9B23-120D-42AC-8BC5-20159115ECDD}"/>
              </a:ext>
            </a:extLst>
          </p:cNvPr>
          <p:cNvSpPr/>
          <p:nvPr/>
        </p:nvSpPr>
        <p:spPr>
          <a:xfrm>
            <a:off x="8622355" y="5060222"/>
            <a:ext cx="155405" cy="247314"/>
          </a:xfrm>
          <a:prstGeom prst="up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90BCA2D-EF23-41C3-83C5-3219B8402A4B}"/>
              </a:ext>
            </a:extLst>
          </p:cNvPr>
          <p:cNvSpPr/>
          <p:nvPr/>
        </p:nvSpPr>
        <p:spPr>
          <a:xfrm flipH="1">
            <a:off x="3846224" y="4074494"/>
            <a:ext cx="5029190" cy="1069492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2">
                  <a:lumMod val="75000"/>
                  <a:alpha val="20000"/>
                </a:schemeClr>
              </a:gs>
              <a:gs pos="50000">
                <a:schemeClr val="accent2">
                  <a:alpha val="20000"/>
                </a:schemeClr>
              </a:gs>
              <a:gs pos="100000">
                <a:schemeClr val="accent2">
                  <a:lumMod val="40000"/>
                  <a:lumOff val="60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57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C5341-35CB-4BC4-B967-E554CCE7B6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6100" y="3877269"/>
            <a:ext cx="2927560" cy="16443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22538F-54D8-4149-BE8E-42F4A300BF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Rather than synthesizing an image to maximize a specific neuron, </a:t>
            </a:r>
          </a:p>
          <a:p>
            <a:r>
              <a:rPr lang="en-US" sz="2000" dirty="0"/>
              <a:t>Instead try to amplify the neuron activations at some layer in the network</a:t>
            </a:r>
          </a:p>
          <a:p>
            <a:endParaRPr lang="id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7A93D-3227-4ED9-B2D5-9BC5CEA76F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73BB8-76ED-42B2-8683-801AC236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/>
              <a:t>Deep Dream: Amplify existing features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BB63CA3-B45A-4B79-B6C1-A61F814F55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B3901E-5ADA-4497-94BB-9A7B3AA1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36644" y="3605265"/>
            <a:ext cx="4033787" cy="222619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DD512C3-4293-4249-97EB-674B112BE6CD}"/>
              </a:ext>
            </a:extLst>
          </p:cNvPr>
          <p:cNvSpPr/>
          <p:nvPr/>
        </p:nvSpPr>
        <p:spPr>
          <a:xfrm>
            <a:off x="5346257" y="4326090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894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Style Transfer: step-by-step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DD54D-FF0F-41D7-9322-4858D855BF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611" y="1977657"/>
            <a:ext cx="8886778" cy="4249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AFB20E-9763-4BE5-B6F3-0BA5FDAE4954}"/>
              </a:ext>
            </a:extLst>
          </p:cNvPr>
          <p:cNvSpPr/>
          <p:nvPr/>
        </p:nvSpPr>
        <p:spPr>
          <a:xfrm>
            <a:off x="5252374" y="6088570"/>
            <a:ext cx="6939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[Neural Algorithm of Artistic Style by Leon A.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Gatys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Alexander S. Ecker, and Matthias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Bethge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2015]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22290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Style Transfer: step-by-step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DD54D-FF0F-41D7-9322-4858D855BF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611" y="1977657"/>
            <a:ext cx="8886778" cy="4249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B9E706-E066-475E-B6EF-57C8E605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40" y="3303679"/>
            <a:ext cx="3000375" cy="1400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75DF76-1AFC-49F1-8F21-6900E1839CE3}"/>
              </a:ext>
            </a:extLst>
          </p:cNvPr>
          <p:cNvSpPr/>
          <p:nvPr/>
        </p:nvSpPr>
        <p:spPr>
          <a:xfrm>
            <a:off x="5252374" y="6088570"/>
            <a:ext cx="6939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[Neural Algorithm of Artistic Style by Leon A.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Gatys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Alexander S. Ecker, and Matthias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Bethge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2015]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71611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2D6C4-73B9-4978-AD2C-0F1836DF4B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30131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Style Transfer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78983" y="6066935"/>
            <a:ext cx="83990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[Neural Algorithm of Artistic Style by Leon A.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Gatys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, Alexander S. Ecker, and Matthias </a:t>
            </a:r>
            <a:r>
              <a:rPr lang="en-US" sz="1400" i="1" dirty="0" err="1">
                <a:solidFill>
                  <a:srgbClr val="0000FF"/>
                </a:solidFill>
                <a:latin typeface="Arial-ItalicMT"/>
              </a:rPr>
              <a:t>Bethge</a:t>
            </a:r>
            <a:r>
              <a:rPr lang="en-US" sz="1400" i="1" dirty="0">
                <a:solidFill>
                  <a:srgbClr val="0000FF"/>
                </a:solidFill>
                <a:latin typeface="Arial-ItalicMT"/>
              </a:rPr>
              <a:t>, 2015]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8067" y="1652834"/>
            <a:ext cx="2936961" cy="22351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0984" y="2078780"/>
            <a:ext cx="2381644" cy="18092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2754" y="4040385"/>
            <a:ext cx="2366504" cy="18200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622" y="4055346"/>
            <a:ext cx="2406019" cy="18263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7EDD86-BE6F-4A2C-9D0A-0453C973BC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4678" y="2078780"/>
            <a:ext cx="2381644" cy="18092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FD6F20-12C1-4947-808A-BF7C3A42775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5387" y="4040385"/>
            <a:ext cx="2326474" cy="182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76523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Playing with </a:t>
            </a:r>
            <a:br>
              <a:rPr lang="en-US" dirty="0"/>
            </a:br>
            <a:r>
              <a:rPr lang="en-US" dirty="0"/>
              <a:t>Neural Style Transfer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977815025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Optimize over image to have:</a:t>
            </a:r>
          </a:p>
          <a:p>
            <a:pPr lvl="1"/>
            <a:r>
              <a:rPr lang="en-US" sz="1800" dirty="0"/>
              <a:t>the content of the content image (activations match content)</a:t>
            </a:r>
          </a:p>
          <a:p>
            <a:pPr lvl="1"/>
            <a:r>
              <a:rPr lang="en-US" sz="1800" dirty="0"/>
              <a:t>the style of the style image (gram matrices of activations match style)</a:t>
            </a:r>
          </a:p>
          <a:p>
            <a:r>
              <a:rPr lang="en-US" sz="2000" dirty="0"/>
              <a:t>Total Loss = </a:t>
            </a:r>
            <a:r>
              <a:rPr lang="en-US" sz="2000" dirty="0">
                <a:solidFill>
                  <a:schemeClr val="accent6"/>
                </a:solidFill>
              </a:rPr>
              <a:t>weighted sum </a:t>
            </a:r>
            <a:r>
              <a:rPr lang="en-US" sz="2000" dirty="0"/>
              <a:t>of all L2 distance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Transfer: Total Loss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77000" y="4363203"/>
                <a:ext cx="6488537" cy="864904"/>
              </a:xfrm>
              <a:custGeom>
                <a:avLst/>
                <a:gdLst>
                  <a:gd name="connsiteX0" fmla="*/ 0 w 6488537"/>
                  <a:gd name="connsiteY0" fmla="*/ 0 h 864904"/>
                  <a:gd name="connsiteX1" fmla="*/ 778624 w 6488537"/>
                  <a:gd name="connsiteY1" fmla="*/ 0 h 864904"/>
                  <a:gd name="connsiteX2" fmla="*/ 1297707 w 6488537"/>
                  <a:gd name="connsiteY2" fmla="*/ 0 h 864904"/>
                  <a:gd name="connsiteX3" fmla="*/ 1881676 w 6488537"/>
                  <a:gd name="connsiteY3" fmla="*/ 0 h 864904"/>
                  <a:gd name="connsiteX4" fmla="*/ 2530529 w 6488537"/>
                  <a:gd name="connsiteY4" fmla="*/ 0 h 864904"/>
                  <a:gd name="connsiteX5" fmla="*/ 3309154 w 6488537"/>
                  <a:gd name="connsiteY5" fmla="*/ 0 h 864904"/>
                  <a:gd name="connsiteX6" fmla="*/ 3958008 w 6488537"/>
                  <a:gd name="connsiteY6" fmla="*/ 0 h 864904"/>
                  <a:gd name="connsiteX7" fmla="*/ 4606861 w 6488537"/>
                  <a:gd name="connsiteY7" fmla="*/ 0 h 864904"/>
                  <a:gd name="connsiteX8" fmla="*/ 5320600 w 6488537"/>
                  <a:gd name="connsiteY8" fmla="*/ 0 h 864904"/>
                  <a:gd name="connsiteX9" fmla="*/ 5774798 w 6488537"/>
                  <a:gd name="connsiteY9" fmla="*/ 0 h 864904"/>
                  <a:gd name="connsiteX10" fmla="*/ 6488537 w 6488537"/>
                  <a:gd name="connsiteY10" fmla="*/ 0 h 864904"/>
                  <a:gd name="connsiteX11" fmla="*/ 6488537 w 6488537"/>
                  <a:gd name="connsiteY11" fmla="*/ 406505 h 864904"/>
                  <a:gd name="connsiteX12" fmla="*/ 6488537 w 6488537"/>
                  <a:gd name="connsiteY12" fmla="*/ 864904 h 864904"/>
                  <a:gd name="connsiteX13" fmla="*/ 5839683 w 6488537"/>
                  <a:gd name="connsiteY13" fmla="*/ 864904 h 864904"/>
                  <a:gd name="connsiteX14" fmla="*/ 5125944 w 6488537"/>
                  <a:gd name="connsiteY14" fmla="*/ 864904 h 864904"/>
                  <a:gd name="connsiteX15" fmla="*/ 4412205 w 6488537"/>
                  <a:gd name="connsiteY15" fmla="*/ 864904 h 864904"/>
                  <a:gd name="connsiteX16" fmla="*/ 3893122 w 6488537"/>
                  <a:gd name="connsiteY16" fmla="*/ 864904 h 864904"/>
                  <a:gd name="connsiteX17" fmla="*/ 3309154 w 6488537"/>
                  <a:gd name="connsiteY17" fmla="*/ 864904 h 864904"/>
                  <a:gd name="connsiteX18" fmla="*/ 2530529 w 6488537"/>
                  <a:gd name="connsiteY18" fmla="*/ 864904 h 864904"/>
                  <a:gd name="connsiteX19" fmla="*/ 2076332 w 6488537"/>
                  <a:gd name="connsiteY19" fmla="*/ 864904 h 864904"/>
                  <a:gd name="connsiteX20" fmla="*/ 1362593 w 6488537"/>
                  <a:gd name="connsiteY20" fmla="*/ 864904 h 864904"/>
                  <a:gd name="connsiteX21" fmla="*/ 648854 w 6488537"/>
                  <a:gd name="connsiteY21" fmla="*/ 864904 h 864904"/>
                  <a:gd name="connsiteX22" fmla="*/ 0 w 6488537"/>
                  <a:gd name="connsiteY22" fmla="*/ 864904 h 864904"/>
                  <a:gd name="connsiteX23" fmla="*/ 0 w 6488537"/>
                  <a:gd name="connsiteY23" fmla="*/ 458399 h 864904"/>
                  <a:gd name="connsiteX24" fmla="*/ 0 w 6488537"/>
                  <a:gd name="connsiteY24" fmla="*/ 0 h 864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488537" h="864904" fill="none" extrusionOk="0">
                    <a:moveTo>
                      <a:pt x="0" y="0"/>
                    </a:moveTo>
                    <a:cubicBezTo>
                      <a:pt x="320772" y="-3587"/>
                      <a:pt x="421633" y="16245"/>
                      <a:pt x="778624" y="0"/>
                    </a:cubicBezTo>
                    <a:cubicBezTo>
                      <a:pt x="1135615" y="-16245"/>
                      <a:pt x="1126258" y="22974"/>
                      <a:pt x="1297707" y="0"/>
                    </a:cubicBezTo>
                    <a:cubicBezTo>
                      <a:pt x="1469156" y="-22974"/>
                      <a:pt x="1713046" y="29134"/>
                      <a:pt x="1881676" y="0"/>
                    </a:cubicBezTo>
                    <a:cubicBezTo>
                      <a:pt x="2050306" y="-29134"/>
                      <a:pt x="2244395" y="-21461"/>
                      <a:pt x="2530529" y="0"/>
                    </a:cubicBezTo>
                    <a:cubicBezTo>
                      <a:pt x="2816663" y="21461"/>
                      <a:pt x="3099277" y="-3443"/>
                      <a:pt x="3309154" y="0"/>
                    </a:cubicBezTo>
                    <a:cubicBezTo>
                      <a:pt x="3519031" y="3443"/>
                      <a:pt x="3827915" y="-16236"/>
                      <a:pt x="3958008" y="0"/>
                    </a:cubicBezTo>
                    <a:cubicBezTo>
                      <a:pt x="4088101" y="16236"/>
                      <a:pt x="4445666" y="-15904"/>
                      <a:pt x="4606861" y="0"/>
                    </a:cubicBezTo>
                    <a:cubicBezTo>
                      <a:pt x="4768056" y="15904"/>
                      <a:pt x="4964006" y="-25335"/>
                      <a:pt x="5320600" y="0"/>
                    </a:cubicBezTo>
                    <a:cubicBezTo>
                      <a:pt x="5677194" y="25335"/>
                      <a:pt x="5568088" y="-12084"/>
                      <a:pt x="5774798" y="0"/>
                    </a:cubicBezTo>
                    <a:cubicBezTo>
                      <a:pt x="5981508" y="12084"/>
                      <a:pt x="6222283" y="32833"/>
                      <a:pt x="6488537" y="0"/>
                    </a:cubicBezTo>
                    <a:cubicBezTo>
                      <a:pt x="6492438" y="106117"/>
                      <a:pt x="6492773" y="230376"/>
                      <a:pt x="6488537" y="406505"/>
                    </a:cubicBezTo>
                    <a:cubicBezTo>
                      <a:pt x="6484301" y="582634"/>
                      <a:pt x="6477482" y="766725"/>
                      <a:pt x="6488537" y="864904"/>
                    </a:cubicBezTo>
                    <a:cubicBezTo>
                      <a:pt x="6227133" y="835668"/>
                      <a:pt x="6163610" y="854188"/>
                      <a:pt x="5839683" y="864904"/>
                    </a:cubicBezTo>
                    <a:cubicBezTo>
                      <a:pt x="5515756" y="875620"/>
                      <a:pt x="5420718" y="894013"/>
                      <a:pt x="5125944" y="864904"/>
                    </a:cubicBezTo>
                    <a:cubicBezTo>
                      <a:pt x="4831170" y="835795"/>
                      <a:pt x="4644702" y="844035"/>
                      <a:pt x="4412205" y="864904"/>
                    </a:cubicBezTo>
                    <a:cubicBezTo>
                      <a:pt x="4179708" y="885773"/>
                      <a:pt x="4108582" y="860669"/>
                      <a:pt x="3893122" y="864904"/>
                    </a:cubicBezTo>
                    <a:cubicBezTo>
                      <a:pt x="3677662" y="869139"/>
                      <a:pt x="3561964" y="871424"/>
                      <a:pt x="3309154" y="864904"/>
                    </a:cubicBezTo>
                    <a:cubicBezTo>
                      <a:pt x="3056344" y="858384"/>
                      <a:pt x="2820693" y="862933"/>
                      <a:pt x="2530529" y="864904"/>
                    </a:cubicBezTo>
                    <a:cubicBezTo>
                      <a:pt x="2240365" y="866875"/>
                      <a:pt x="2167458" y="852961"/>
                      <a:pt x="2076332" y="864904"/>
                    </a:cubicBezTo>
                    <a:cubicBezTo>
                      <a:pt x="1985206" y="876847"/>
                      <a:pt x="1716853" y="860093"/>
                      <a:pt x="1362593" y="864904"/>
                    </a:cubicBezTo>
                    <a:cubicBezTo>
                      <a:pt x="1008333" y="869715"/>
                      <a:pt x="903128" y="866611"/>
                      <a:pt x="648854" y="864904"/>
                    </a:cubicBezTo>
                    <a:cubicBezTo>
                      <a:pt x="394580" y="863197"/>
                      <a:pt x="215995" y="873964"/>
                      <a:pt x="0" y="864904"/>
                    </a:cubicBezTo>
                    <a:cubicBezTo>
                      <a:pt x="-12317" y="735369"/>
                      <a:pt x="-8334" y="597836"/>
                      <a:pt x="0" y="458399"/>
                    </a:cubicBezTo>
                    <a:cubicBezTo>
                      <a:pt x="8334" y="318963"/>
                      <a:pt x="18714" y="150305"/>
                      <a:pt x="0" y="0"/>
                    </a:cubicBezTo>
                    <a:close/>
                  </a:path>
                  <a:path w="6488537" h="864904" stroke="0" extrusionOk="0">
                    <a:moveTo>
                      <a:pt x="0" y="0"/>
                    </a:moveTo>
                    <a:cubicBezTo>
                      <a:pt x="329010" y="-28242"/>
                      <a:pt x="408830" y="12047"/>
                      <a:pt x="713739" y="0"/>
                    </a:cubicBezTo>
                    <a:cubicBezTo>
                      <a:pt x="1018648" y="-12047"/>
                      <a:pt x="1125778" y="23881"/>
                      <a:pt x="1297707" y="0"/>
                    </a:cubicBezTo>
                    <a:cubicBezTo>
                      <a:pt x="1469636" y="-23881"/>
                      <a:pt x="1767980" y="11517"/>
                      <a:pt x="1946561" y="0"/>
                    </a:cubicBezTo>
                    <a:cubicBezTo>
                      <a:pt x="2125142" y="-11517"/>
                      <a:pt x="2226324" y="2190"/>
                      <a:pt x="2465644" y="0"/>
                    </a:cubicBezTo>
                    <a:cubicBezTo>
                      <a:pt x="2704964" y="-2190"/>
                      <a:pt x="2883010" y="5841"/>
                      <a:pt x="3114498" y="0"/>
                    </a:cubicBezTo>
                    <a:cubicBezTo>
                      <a:pt x="3345986" y="-5841"/>
                      <a:pt x="3399750" y="-16001"/>
                      <a:pt x="3633581" y="0"/>
                    </a:cubicBezTo>
                    <a:cubicBezTo>
                      <a:pt x="3867412" y="16001"/>
                      <a:pt x="4002828" y="30232"/>
                      <a:pt x="4282434" y="0"/>
                    </a:cubicBezTo>
                    <a:cubicBezTo>
                      <a:pt x="4562040" y="-30232"/>
                      <a:pt x="4668830" y="28336"/>
                      <a:pt x="4866403" y="0"/>
                    </a:cubicBezTo>
                    <a:cubicBezTo>
                      <a:pt x="5063976" y="-28336"/>
                      <a:pt x="5161516" y="-1830"/>
                      <a:pt x="5385486" y="0"/>
                    </a:cubicBezTo>
                    <a:cubicBezTo>
                      <a:pt x="5609456" y="1830"/>
                      <a:pt x="6054451" y="-7175"/>
                      <a:pt x="6488537" y="0"/>
                    </a:cubicBezTo>
                    <a:cubicBezTo>
                      <a:pt x="6469442" y="198227"/>
                      <a:pt x="6490566" y="282808"/>
                      <a:pt x="6488537" y="449750"/>
                    </a:cubicBezTo>
                    <a:cubicBezTo>
                      <a:pt x="6486509" y="616692"/>
                      <a:pt x="6485161" y="715345"/>
                      <a:pt x="6488537" y="864904"/>
                    </a:cubicBezTo>
                    <a:cubicBezTo>
                      <a:pt x="6348411" y="858372"/>
                      <a:pt x="6046776" y="881527"/>
                      <a:pt x="5839683" y="864904"/>
                    </a:cubicBezTo>
                    <a:cubicBezTo>
                      <a:pt x="5632590" y="848281"/>
                      <a:pt x="5445422" y="841033"/>
                      <a:pt x="5190830" y="864904"/>
                    </a:cubicBezTo>
                    <a:cubicBezTo>
                      <a:pt x="4936238" y="888775"/>
                      <a:pt x="4819722" y="856915"/>
                      <a:pt x="4606861" y="864904"/>
                    </a:cubicBezTo>
                    <a:cubicBezTo>
                      <a:pt x="4394000" y="872893"/>
                      <a:pt x="4037145" y="841822"/>
                      <a:pt x="3893122" y="864904"/>
                    </a:cubicBezTo>
                    <a:cubicBezTo>
                      <a:pt x="3749099" y="887986"/>
                      <a:pt x="3309688" y="872445"/>
                      <a:pt x="3114498" y="864904"/>
                    </a:cubicBezTo>
                    <a:cubicBezTo>
                      <a:pt x="2919308" y="857363"/>
                      <a:pt x="2756441" y="853788"/>
                      <a:pt x="2660300" y="864904"/>
                    </a:cubicBezTo>
                    <a:cubicBezTo>
                      <a:pt x="2564159" y="876020"/>
                      <a:pt x="2401914" y="853999"/>
                      <a:pt x="2206103" y="864904"/>
                    </a:cubicBezTo>
                    <a:cubicBezTo>
                      <a:pt x="2010292" y="875809"/>
                      <a:pt x="1857059" y="853227"/>
                      <a:pt x="1622134" y="864904"/>
                    </a:cubicBezTo>
                    <a:cubicBezTo>
                      <a:pt x="1387209" y="876581"/>
                      <a:pt x="1125204" y="877564"/>
                      <a:pt x="843510" y="864904"/>
                    </a:cubicBezTo>
                    <a:cubicBezTo>
                      <a:pt x="561816" y="852244"/>
                      <a:pt x="195126" y="886796"/>
                      <a:pt x="0" y="864904"/>
                    </a:cubicBezTo>
                    <a:cubicBezTo>
                      <a:pt x="-2408" y="762556"/>
                      <a:pt x="-5277" y="558249"/>
                      <a:pt x="0" y="449750"/>
                    </a:cubicBezTo>
                    <a:cubicBezTo>
                      <a:pt x="5277" y="341251"/>
                      <a:pt x="13338" y="152249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51298046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𝑐𝑜𝑛𝑡𝑒𝑛𝑡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00" y="4363203"/>
                <a:ext cx="6488537" cy="864904"/>
              </a:xfrm>
              <a:prstGeom prst="rect">
                <a:avLst/>
              </a:prstGeom>
              <a:blipFill>
                <a:blip r:embed="rId2"/>
                <a:stretch>
                  <a:fillRect r="-2521"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2512980468">
                      <a:custGeom>
                        <a:avLst/>
                        <a:gdLst>
                          <a:gd name="connsiteX0" fmla="*/ 0 w 6488537"/>
                          <a:gd name="connsiteY0" fmla="*/ 0 h 864904"/>
                          <a:gd name="connsiteX1" fmla="*/ 778624 w 6488537"/>
                          <a:gd name="connsiteY1" fmla="*/ 0 h 864904"/>
                          <a:gd name="connsiteX2" fmla="*/ 1297707 w 6488537"/>
                          <a:gd name="connsiteY2" fmla="*/ 0 h 864904"/>
                          <a:gd name="connsiteX3" fmla="*/ 1881676 w 6488537"/>
                          <a:gd name="connsiteY3" fmla="*/ 0 h 864904"/>
                          <a:gd name="connsiteX4" fmla="*/ 2530529 w 6488537"/>
                          <a:gd name="connsiteY4" fmla="*/ 0 h 864904"/>
                          <a:gd name="connsiteX5" fmla="*/ 3309154 w 6488537"/>
                          <a:gd name="connsiteY5" fmla="*/ 0 h 864904"/>
                          <a:gd name="connsiteX6" fmla="*/ 3958008 w 6488537"/>
                          <a:gd name="connsiteY6" fmla="*/ 0 h 864904"/>
                          <a:gd name="connsiteX7" fmla="*/ 4606861 w 6488537"/>
                          <a:gd name="connsiteY7" fmla="*/ 0 h 864904"/>
                          <a:gd name="connsiteX8" fmla="*/ 5320600 w 6488537"/>
                          <a:gd name="connsiteY8" fmla="*/ 0 h 864904"/>
                          <a:gd name="connsiteX9" fmla="*/ 5774798 w 6488537"/>
                          <a:gd name="connsiteY9" fmla="*/ 0 h 864904"/>
                          <a:gd name="connsiteX10" fmla="*/ 6488537 w 6488537"/>
                          <a:gd name="connsiteY10" fmla="*/ 0 h 864904"/>
                          <a:gd name="connsiteX11" fmla="*/ 6488537 w 6488537"/>
                          <a:gd name="connsiteY11" fmla="*/ 406505 h 864904"/>
                          <a:gd name="connsiteX12" fmla="*/ 6488537 w 6488537"/>
                          <a:gd name="connsiteY12" fmla="*/ 864904 h 864904"/>
                          <a:gd name="connsiteX13" fmla="*/ 5839683 w 6488537"/>
                          <a:gd name="connsiteY13" fmla="*/ 864904 h 864904"/>
                          <a:gd name="connsiteX14" fmla="*/ 5125944 w 6488537"/>
                          <a:gd name="connsiteY14" fmla="*/ 864904 h 864904"/>
                          <a:gd name="connsiteX15" fmla="*/ 4412205 w 6488537"/>
                          <a:gd name="connsiteY15" fmla="*/ 864904 h 864904"/>
                          <a:gd name="connsiteX16" fmla="*/ 3893122 w 6488537"/>
                          <a:gd name="connsiteY16" fmla="*/ 864904 h 864904"/>
                          <a:gd name="connsiteX17" fmla="*/ 3309154 w 6488537"/>
                          <a:gd name="connsiteY17" fmla="*/ 864904 h 864904"/>
                          <a:gd name="connsiteX18" fmla="*/ 2530529 w 6488537"/>
                          <a:gd name="connsiteY18" fmla="*/ 864904 h 864904"/>
                          <a:gd name="connsiteX19" fmla="*/ 2076332 w 6488537"/>
                          <a:gd name="connsiteY19" fmla="*/ 864904 h 864904"/>
                          <a:gd name="connsiteX20" fmla="*/ 1362593 w 6488537"/>
                          <a:gd name="connsiteY20" fmla="*/ 864904 h 864904"/>
                          <a:gd name="connsiteX21" fmla="*/ 648854 w 6488537"/>
                          <a:gd name="connsiteY21" fmla="*/ 864904 h 864904"/>
                          <a:gd name="connsiteX22" fmla="*/ 0 w 6488537"/>
                          <a:gd name="connsiteY22" fmla="*/ 864904 h 864904"/>
                          <a:gd name="connsiteX23" fmla="*/ 0 w 6488537"/>
                          <a:gd name="connsiteY23" fmla="*/ 458399 h 864904"/>
                          <a:gd name="connsiteX24" fmla="*/ 0 w 6488537"/>
                          <a:gd name="connsiteY24" fmla="*/ 0 h 8649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6488537" h="864904" fill="none" extrusionOk="0">
                            <a:moveTo>
                              <a:pt x="0" y="0"/>
                            </a:moveTo>
                            <a:cubicBezTo>
                              <a:pt x="320772" y="-3587"/>
                              <a:pt x="421633" y="16245"/>
                              <a:pt x="778624" y="0"/>
                            </a:cubicBezTo>
                            <a:cubicBezTo>
                              <a:pt x="1135615" y="-16245"/>
                              <a:pt x="1126258" y="22974"/>
                              <a:pt x="1297707" y="0"/>
                            </a:cubicBezTo>
                            <a:cubicBezTo>
                              <a:pt x="1469156" y="-22974"/>
                              <a:pt x="1713046" y="29134"/>
                              <a:pt x="1881676" y="0"/>
                            </a:cubicBezTo>
                            <a:cubicBezTo>
                              <a:pt x="2050306" y="-29134"/>
                              <a:pt x="2244395" y="-21461"/>
                              <a:pt x="2530529" y="0"/>
                            </a:cubicBezTo>
                            <a:cubicBezTo>
                              <a:pt x="2816663" y="21461"/>
                              <a:pt x="3099277" y="-3443"/>
                              <a:pt x="3309154" y="0"/>
                            </a:cubicBezTo>
                            <a:cubicBezTo>
                              <a:pt x="3519031" y="3443"/>
                              <a:pt x="3827915" y="-16236"/>
                              <a:pt x="3958008" y="0"/>
                            </a:cubicBezTo>
                            <a:cubicBezTo>
                              <a:pt x="4088101" y="16236"/>
                              <a:pt x="4445666" y="-15904"/>
                              <a:pt x="4606861" y="0"/>
                            </a:cubicBezTo>
                            <a:cubicBezTo>
                              <a:pt x="4768056" y="15904"/>
                              <a:pt x="4964006" y="-25335"/>
                              <a:pt x="5320600" y="0"/>
                            </a:cubicBezTo>
                            <a:cubicBezTo>
                              <a:pt x="5677194" y="25335"/>
                              <a:pt x="5568088" y="-12084"/>
                              <a:pt x="5774798" y="0"/>
                            </a:cubicBezTo>
                            <a:cubicBezTo>
                              <a:pt x="5981508" y="12084"/>
                              <a:pt x="6222283" y="32833"/>
                              <a:pt x="6488537" y="0"/>
                            </a:cubicBezTo>
                            <a:cubicBezTo>
                              <a:pt x="6492438" y="106117"/>
                              <a:pt x="6492773" y="230376"/>
                              <a:pt x="6488537" y="406505"/>
                            </a:cubicBezTo>
                            <a:cubicBezTo>
                              <a:pt x="6484301" y="582634"/>
                              <a:pt x="6477482" y="766725"/>
                              <a:pt x="6488537" y="864904"/>
                            </a:cubicBezTo>
                            <a:cubicBezTo>
                              <a:pt x="6227133" y="835668"/>
                              <a:pt x="6163610" y="854188"/>
                              <a:pt x="5839683" y="864904"/>
                            </a:cubicBezTo>
                            <a:cubicBezTo>
                              <a:pt x="5515756" y="875620"/>
                              <a:pt x="5420718" y="894013"/>
                              <a:pt x="5125944" y="864904"/>
                            </a:cubicBezTo>
                            <a:cubicBezTo>
                              <a:pt x="4831170" y="835795"/>
                              <a:pt x="4644702" y="844035"/>
                              <a:pt x="4412205" y="864904"/>
                            </a:cubicBezTo>
                            <a:cubicBezTo>
                              <a:pt x="4179708" y="885773"/>
                              <a:pt x="4108582" y="860669"/>
                              <a:pt x="3893122" y="864904"/>
                            </a:cubicBezTo>
                            <a:cubicBezTo>
                              <a:pt x="3677662" y="869139"/>
                              <a:pt x="3561964" y="871424"/>
                              <a:pt x="3309154" y="864904"/>
                            </a:cubicBezTo>
                            <a:cubicBezTo>
                              <a:pt x="3056344" y="858384"/>
                              <a:pt x="2820693" y="862933"/>
                              <a:pt x="2530529" y="864904"/>
                            </a:cubicBezTo>
                            <a:cubicBezTo>
                              <a:pt x="2240365" y="866875"/>
                              <a:pt x="2167458" y="852961"/>
                              <a:pt x="2076332" y="864904"/>
                            </a:cubicBezTo>
                            <a:cubicBezTo>
                              <a:pt x="1985206" y="876847"/>
                              <a:pt x="1716853" y="860093"/>
                              <a:pt x="1362593" y="864904"/>
                            </a:cubicBezTo>
                            <a:cubicBezTo>
                              <a:pt x="1008333" y="869715"/>
                              <a:pt x="903128" y="866611"/>
                              <a:pt x="648854" y="864904"/>
                            </a:cubicBezTo>
                            <a:cubicBezTo>
                              <a:pt x="394580" y="863197"/>
                              <a:pt x="215995" y="873964"/>
                              <a:pt x="0" y="864904"/>
                            </a:cubicBezTo>
                            <a:cubicBezTo>
                              <a:pt x="-12317" y="735369"/>
                              <a:pt x="-8334" y="597836"/>
                              <a:pt x="0" y="458399"/>
                            </a:cubicBezTo>
                            <a:cubicBezTo>
                              <a:pt x="8334" y="318963"/>
                              <a:pt x="18714" y="150305"/>
                              <a:pt x="0" y="0"/>
                            </a:cubicBezTo>
                            <a:close/>
                          </a:path>
                          <a:path w="6488537" h="864904" stroke="0" extrusionOk="0">
                            <a:moveTo>
                              <a:pt x="0" y="0"/>
                            </a:moveTo>
                            <a:cubicBezTo>
                              <a:pt x="329010" y="-28242"/>
                              <a:pt x="408830" y="12047"/>
                              <a:pt x="713739" y="0"/>
                            </a:cubicBezTo>
                            <a:cubicBezTo>
                              <a:pt x="1018648" y="-12047"/>
                              <a:pt x="1125778" y="23881"/>
                              <a:pt x="1297707" y="0"/>
                            </a:cubicBezTo>
                            <a:cubicBezTo>
                              <a:pt x="1469636" y="-23881"/>
                              <a:pt x="1767980" y="11517"/>
                              <a:pt x="1946561" y="0"/>
                            </a:cubicBezTo>
                            <a:cubicBezTo>
                              <a:pt x="2125142" y="-11517"/>
                              <a:pt x="2226324" y="2190"/>
                              <a:pt x="2465644" y="0"/>
                            </a:cubicBezTo>
                            <a:cubicBezTo>
                              <a:pt x="2704964" y="-2190"/>
                              <a:pt x="2883010" y="5841"/>
                              <a:pt x="3114498" y="0"/>
                            </a:cubicBezTo>
                            <a:cubicBezTo>
                              <a:pt x="3345986" y="-5841"/>
                              <a:pt x="3399750" y="-16001"/>
                              <a:pt x="3633581" y="0"/>
                            </a:cubicBezTo>
                            <a:cubicBezTo>
                              <a:pt x="3867412" y="16001"/>
                              <a:pt x="4002828" y="30232"/>
                              <a:pt x="4282434" y="0"/>
                            </a:cubicBezTo>
                            <a:cubicBezTo>
                              <a:pt x="4562040" y="-30232"/>
                              <a:pt x="4668830" y="28336"/>
                              <a:pt x="4866403" y="0"/>
                            </a:cubicBezTo>
                            <a:cubicBezTo>
                              <a:pt x="5063976" y="-28336"/>
                              <a:pt x="5161516" y="-1830"/>
                              <a:pt x="5385486" y="0"/>
                            </a:cubicBezTo>
                            <a:cubicBezTo>
                              <a:pt x="5609456" y="1830"/>
                              <a:pt x="6054451" y="-7175"/>
                              <a:pt x="6488537" y="0"/>
                            </a:cubicBezTo>
                            <a:cubicBezTo>
                              <a:pt x="6469442" y="198227"/>
                              <a:pt x="6490566" y="282808"/>
                              <a:pt x="6488537" y="449750"/>
                            </a:cubicBezTo>
                            <a:cubicBezTo>
                              <a:pt x="6486509" y="616692"/>
                              <a:pt x="6485161" y="715345"/>
                              <a:pt x="6488537" y="864904"/>
                            </a:cubicBezTo>
                            <a:cubicBezTo>
                              <a:pt x="6348411" y="858372"/>
                              <a:pt x="6046776" y="881527"/>
                              <a:pt x="5839683" y="864904"/>
                            </a:cubicBezTo>
                            <a:cubicBezTo>
                              <a:pt x="5632590" y="848281"/>
                              <a:pt x="5445422" y="841033"/>
                              <a:pt x="5190830" y="864904"/>
                            </a:cubicBezTo>
                            <a:cubicBezTo>
                              <a:pt x="4936238" y="888775"/>
                              <a:pt x="4819722" y="856915"/>
                              <a:pt x="4606861" y="864904"/>
                            </a:cubicBezTo>
                            <a:cubicBezTo>
                              <a:pt x="4394000" y="872893"/>
                              <a:pt x="4037145" y="841822"/>
                              <a:pt x="3893122" y="864904"/>
                            </a:cubicBezTo>
                            <a:cubicBezTo>
                              <a:pt x="3749099" y="887986"/>
                              <a:pt x="3309688" y="872445"/>
                              <a:pt x="3114498" y="864904"/>
                            </a:cubicBezTo>
                            <a:cubicBezTo>
                              <a:pt x="2919308" y="857363"/>
                              <a:pt x="2756441" y="853788"/>
                              <a:pt x="2660300" y="864904"/>
                            </a:cubicBezTo>
                            <a:cubicBezTo>
                              <a:pt x="2564159" y="876020"/>
                              <a:pt x="2401914" y="853999"/>
                              <a:pt x="2206103" y="864904"/>
                            </a:cubicBezTo>
                            <a:cubicBezTo>
                              <a:pt x="2010292" y="875809"/>
                              <a:pt x="1857059" y="853227"/>
                              <a:pt x="1622134" y="864904"/>
                            </a:cubicBezTo>
                            <a:cubicBezTo>
                              <a:pt x="1387209" y="876581"/>
                              <a:pt x="1125204" y="877564"/>
                              <a:pt x="843510" y="864904"/>
                            </a:cubicBezTo>
                            <a:cubicBezTo>
                              <a:pt x="561816" y="852244"/>
                              <a:pt x="195126" y="886796"/>
                              <a:pt x="0" y="864904"/>
                            </a:cubicBezTo>
                            <a:cubicBezTo>
                              <a:pt x="-2408" y="762556"/>
                              <a:pt x="-5277" y="558249"/>
                              <a:pt x="0" y="449750"/>
                            </a:cubicBezTo>
                            <a:cubicBezTo>
                              <a:pt x="5277" y="341251"/>
                              <a:pt x="13338" y="15224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076119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Neural Style Transfer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FAD252-0FA5-4FB9-A952-4A712CEC8F23}"/>
              </a:ext>
            </a:extLst>
          </p:cNvPr>
          <p:cNvSpPr/>
          <p:nvPr/>
        </p:nvSpPr>
        <p:spPr>
          <a:xfrm>
            <a:off x="2033335" y="5532813"/>
            <a:ext cx="1826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more weight to content loss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5A6A47-9387-4863-B444-7167A11E7AC6}"/>
              </a:ext>
            </a:extLst>
          </p:cNvPr>
          <p:cNvSpPr/>
          <p:nvPr/>
        </p:nvSpPr>
        <p:spPr>
          <a:xfrm>
            <a:off x="8485448" y="5532813"/>
            <a:ext cx="1826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more weight to style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78F06-3EED-4086-8807-B49B1BC1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68" y="2152604"/>
            <a:ext cx="9631847" cy="305984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CF67A3-372A-4505-A7BE-96E051453A9F}"/>
              </a:ext>
            </a:extLst>
          </p:cNvPr>
          <p:cNvCxnSpPr/>
          <p:nvPr/>
        </p:nvCxnSpPr>
        <p:spPr>
          <a:xfrm>
            <a:off x="1339702" y="5453990"/>
            <a:ext cx="927159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8EA2F-AF1A-4F54-8BE6-2EC4DD52FED4}"/>
              </a:ext>
            </a:extLst>
          </p:cNvPr>
          <p:cNvSpPr/>
          <p:nvPr/>
        </p:nvSpPr>
        <p:spPr>
          <a:xfrm>
            <a:off x="5252374" y="6088570"/>
            <a:ext cx="6939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[Neural Algorithm of Artistic Style by Leon A.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Gatys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Alexander S. Ecker, and Matthias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Bethge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2015]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685195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Neural Style Transfer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FAD252-0FA5-4FB9-A952-4A712CEC8F23}"/>
              </a:ext>
            </a:extLst>
          </p:cNvPr>
          <p:cNvSpPr/>
          <p:nvPr/>
        </p:nvSpPr>
        <p:spPr>
          <a:xfrm>
            <a:off x="2033335" y="5532813"/>
            <a:ext cx="1826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Larger </a:t>
            </a:r>
          </a:p>
          <a:p>
            <a:pPr algn="ctr"/>
            <a:r>
              <a:rPr lang="en-US" sz="1600" dirty="0"/>
              <a:t>style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5A6A47-9387-4863-B444-7167A11E7AC6}"/>
              </a:ext>
            </a:extLst>
          </p:cNvPr>
          <p:cNvSpPr/>
          <p:nvPr/>
        </p:nvSpPr>
        <p:spPr>
          <a:xfrm>
            <a:off x="8485448" y="5532813"/>
            <a:ext cx="1826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Smaller</a:t>
            </a:r>
          </a:p>
          <a:p>
            <a:pPr algn="ctr"/>
            <a:r>
              <a:rPr lang="en-US" sz="1600" dirty="0"/>
              <a:t>style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78F06-3EED-4086-8807-B49B1BC13F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868" y="2746049"/>
            <a:ext cx="9631847" cy="240458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CF67A3-372A-4505-A7BE-96E051453A9F}"/>
              </a:ext>
            </a:extLst>
          </p:cNvPr>
          <p:cNvCxnSpPr/>
          <p:nvPr/>
        </p:nvCxnSpPr>
        <p:spPr>
          <a:xfrm>
            <a:off x="1339702" y="5453990"/>
            <a:ext cx="927159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FE81E4-67BC-4AEB-8909-EC7FECE91337}"/>
              </a:ext>
            </a:extLst>
          </p:cNvPr>
          <p:cNvSpPr/>
          <p:nvPr/>
        </p:nvSpPr>
        <p:spPr>
          <a:xfrm>
            <a:off x="1221868" y="1996158"/>
            <a:ext cx="5746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Resizing style image before running style transfer</a:t>
            </a:r>
          </a:p>
          <a:p>
            <a:r>
              <a:rPr lang="en-US" dirty="0">
                <a:latin typeface="ArialMT"/>
              </a:rPr>
              <a:t>algorithm can transfer different types of features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9D7A2-B2F8-4307-AC3D-BD956A30E15E}"/>
              </a:ext>
            </a:extLst>
          </p:cNvPr>
          <p:cNvSpPr/>
          <p:nvPr/>
        </p:nvSpPr>
        <p:spPr>
          <a:xfrm>
            <a:off x="5252374" y="6088570"/>
            <a:ext cx="6939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[Neural Algorithm of Artistic Style by Leon A.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Gatys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Alexander S. Ecker, and Matthias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Bethge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2015]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98399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Style Images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BB9DE2-5038-49FA-B3C9-CF4E1C55EC7A}"/>
              </a:ext>
            </a:extLst>
          </p:cNvPr>
          <p:cNvSpPr/>
          <p:nvPr/>
        </p:nvSpPr>
        <p:spPr>
          <a:xfrm>
            <a:off x="519878" y="2329420"/>
            <a:ext cx="27647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Mix style from multiple images by taking a weighted average of Gram matrices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4D051-7BE4-468B-A3DC-473B4E1F38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491" y="406071"/>
            <a:ext cx="2091453" cy="1307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B91EAA-C989-47C7-A785-5FA301C1BD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707" y="406071"/>
            <a:ext cx="2091453" cy="1307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907C16-7046-4203-8B0B-EEEEFF7EB8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2793" y="2141885"/>
            <a:ext cx="1228006" cy="15624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91919E-D63C-4E8C-9F22-D829F203B87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2793" y="4304513"/>
            <a:ext cx="1228006" cy="15624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6C1154-A534-4A8F-8632-08B18047CDE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49" y="1797944"/>
            <a:ext cx="5738909" cy="44842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763BEF-D25E-44D5-A453-72F20EA2C9C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061" y="3873220"/>
            <a:ext cx="2936961" cy="22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883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Anime/Manga Neural Style Transfer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6" name="Picture 2" descr="https://d262ilb51hltx0.cloudfront.net/max/600/1*_n3GueGSrWcPN7_RWCt54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1936" y="1937870"/>
            <a:ext cx="6472548" cy="363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25133" y="5690356"/>
            <a:ext cx="885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Illustration2Vec: A Semantic Vector Representation of Illustrations.</a:t>
            </a:r>
          </a:p>
          <a:p>
            <a:r>
              <a:rPr lang="en-US" dirty="0"/>
              <a:t>Masaki Saito(Tohoku University) and Yusuke Matsui (University of Tokyo) </a:t>
            </a:r>
          </a:p>
        </p:txBody>
      </p:sp>
    </p:spTree>
    <p:extLst>
      <p:ext uri="{BB962C8B-B14F-4D97-AF65-F5344CB8AC3E}">
        <p14:creationId xmlns:p14="http://schemas.microsoft.com/office/powerpoint/2010/main" val="88925892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CB2C6-4FB2-4011-A471-96E0939B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3096" y="2045341"/>
            <a:ext cx="4033787" cy="2226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0D5A0-EAC4-4571-AC24-EBEC32609C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510" y="2043541"/>
            <a:ext cx="2315734" cy="22261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E75096-22B4-4BC7-9217-69BBEE89404A}"/>
              </a:ext>
            </a:extLst>
          </p:cNvPr>
          <p:cNvSpPr/>
          <p:nvPr/>
        </p:nvSpPr>
        <p:spPr>
          <a:xfrm>
            <a:off x="8597371" y="2684764"/>
            <a:ext cx="830882" cy="842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22538F-54D8-4149-BE8E-42F4A300BF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47109" y="4521442"/>
            <a:ext cx="7808401" cy="1751121"/>
          </a:xfrm>
        </p:spPr>
        <p:txBody>
          <a:bodyPr/>
          <a:lstStyle/>
          <a:p>
            <a:r>
              <a:rPr lang="en-US" sz="2000" dirty="0"/>
              <a:t>Choose a layer</a:t>
            </a:r>
          </a:p>
          <a:p>
            <a:r>
              <a:rPr lang="en-US" sz="2000" dirty="0"/>
              <a:t>Forward pass image to selected layer</a:t>
            </a:r>
          </a:p>
          <a:p>
            <a:r>
              <a:rPr lang="en-US" sz="2000" dirty="0"/>
              <a:t>Set gradient </a:t>
            </a:r>
            <a:r>
              <a:rPr lang="en-US" sz="2000" dirty="0">
                <a:solidFill>
                  <a:srgbClr val="0000FF"/>
                </a:solidFill>
              </a:rPr>
              <a:t>equal to </a:t>
            </a:r>
            <a:r>
              <a:rPr lang="en-US" sz="2000" dirty="0"/>
              <a:t>its </a:t>
            </a:r>
            <a:r>
              <a:rPr lang="en-US" sz="2000" dirty="0">
                <a:solidFill>
                  <a:srgbClr val="C00000"/>
                </a:solidFill>
              </a:rPr>
              <a:t>activation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7A93D-3227-4ED9-B2D5-9BC5CEA76F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73BB8-76ED-42B2-8683-801AC236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/>
              <a:t>Deep Dream: Amplify existing features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BB63CA3-B45A-4B79-B6C1-A61F814F55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F951E34-5BFC-443F-B99A-7809178D87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552" y="2108856"/>
            <a:ext cx="2927560" cy="16443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2046CF-FE6C-40CF-90EC-57F044D10408}"/>
              </a:ext>
            </a:extLst>
          </p:cNvPr>
          <p:cNvSpPr/>
          <p:nvPr/>
        </p:nvSpPr>
        <p:spPr>
          <a:xfrm>
            <a:off x="4772709" y="2766166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5482E58-DF75-45A5-A70C-7EBB902AF025}"/>
              </a:ext>
            </a:extLst>
          </p:cNvPr>
          <p:cNvSpPr/>
          <p:nvPr/>
        </p:nvSpPr>
        <p:spPr>
          <a:xfrm>
            <a:off x="6096000" y="1713066"/>
            <a:ext cx="3152878" cy="1977628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3578EBBA-8AD4-4184-A7E3-C30517055C08}"/>
              </a:ext>
            </a:extLst>
          </p:cNvPr>
          <p:cNvSpPr/>
          <p:nvPr/>
        </p:nvSpPr>
        <p:spPr>
          <a:xfrm>
            <a:off x="9576305" y="2801567"/>
            <a:ext cx="261696" cy="570436"/>
          </a:xfrm>
          <a:prstGeom prst="curved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6588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5" grpId="0" animBg="1"/>
      <p:bldP spid="35" grpId="1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2" descr="https://d262ilb51hltx0.cloudfront.net/max/600/1*N-a4Sz2Eo9-lKspWWS5Q9w.jpeg">
            <a:extLst>
              <a:ext uri="{FF2B5EF4-FFF2-40B4-BE49-F238E27FC236}">
                <a16:creationId xmlns:a16="http://schemas.microsoft.com/office/drawing/2014/main" id="{3212AC1F-EEFA-4690-99B6-ACCE8C10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878" y="2111109"/>
            <a:ext cx="5763323" cy="323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d262ilb51hltx0.cloudfront.net/max/600/1*2kJAJRWth5hUyTWjmWZgAw.jpeg">
            <a:extLst>
              <a:ext uri="{FF2B5EF4-FFF2-40B4-BE49-F238E27FC236}">
                <a16:creationId xmlns:a16="http://schemas.microsoft.com/office/drawing/2014/main" id="{27EE4D0E-6320-4B36-8B95-A844A1A0D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6194" y="2111109"/>
            <a:ext cx="4867769" cy="323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536354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056" name="Picture 8" descr="https://d262ilb51hltx0.cloudfront.net/max/800/1*tJ9-P5ENc68qiFBiKp0hD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309" y="1775637"/>
            <a:ext cx="11555381" cy="382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902539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Better Results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713054629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6BD09-303D-4C86-BFB1-E1D82131E54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Style transfer requires many forward/backward passes through VGG; </a:t>
            </a:r>
            <a:r>
              <a:rPr lang="en-US" sz="1800" dirty="0">
                <a:solidFill>
                  <a:srgbClr val="C00000"/>
                </a:solidFill>
              </a:rPr>
              <a:t>very slow!</a:t>
            </a:r>
          </a:p>
          <a:p>
            <a:r>
              <a:rPr lang="en-US" sz="1800" dirty="0"/>
              <a:t>Solution: Train another neural net to perform style transfer!</a:t>
            </a:r>
            <a:endParaRPr lang="id-ID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9C65C-681D-4707-8434-5464D16B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Fast Neural Style Transfer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Computer Vision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6B12CE-E4DB-4134-934B-26496FDB1CEC}"/>
              </a:ext>
            </a:extLst>
          </p:cNvPr>
          <p:cNvSpPr/>
          <p:nvPr/>
        </p:nvSpPr>
        <p:spPr>
          <a:xfrm>
            <a:off x="335259" y="6079436"/>
            <a:ext cx="79900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[Johnson,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Alahi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and Fei-Fei, “Perceptual Losses for Real-Time Style Transfer and Super-Resolution”, ECCV 2016]</a:t>
            </a:r>
            <a:endParaRPr lang="en-US" sz="1200" dirty="0">
              <a:solidFill>
                <a:srgbClr val="0000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41F452E-8515-4258-91F5-C8F1338C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57" y="2936427"/>
            <a:ext cx="8437853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7572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6BD09-303D-4C86-BFB1-E1D82131E5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83446"/>
            <a:ext cx="11101917" cy="3551594"/>
          </a:xfrm>
        </p:spPr>
        <p:txBody>
          <a:bodyPr/>
          <a:lstStyle/>
          <a:p>
            <a:r>
              <a:rPr lang="en-US" sz="1800" dirty="0"/>
              <a:t>Implemented in</a:t>
            </a:r>
            <a:br>
              <a:rPr lang="en-US" sz="1800" dirty="0"/>
            </a:br>
            <a:r>
              <a:rPr lang="en-US" sz="1800" dirty="0"/>
              <a:t>production by many </a:t>
            </a:r>
            <a:br>
              <a:rPr lang="en-US" sz="1800" dirty="0"/>
            </a:br>
            <a:r>
              <a:rPr lang="en-US" sz="1800" dirty="0"/>
              <a:t>big company</a:t>
            </a:r>
          </a:p>
          <a:p>
            <a:r>
              <a:rPr lang="en-US" sz="1800" dirty="0"/>
              <a:t>Runs on smartphone</a:t>
            </a:r>
            <a:endParaRPr lang="id-ID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9C65C-681D-4707-8434-5464D16B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992112"/>
          </a:xfrm>
        </p:spPr>
        <p:txBody>
          <a:bodyPr/>
          <a:lstStyle/>
          <a:p>
            <a:r>
              <a:rPr lang="id-ID" dirty="0"/>
              <a:t>Fast Neural </a:t>
            </a:r>
            <a:br>
              <a:rPr lang="en-US" dirty="0"/>
            </a:br>
            <a:r>
              <a:rPr lang="id-ID" dirty="0"/>
              <a:t>Style Transfer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BBFF4-568F-4582-8717-2A0F158153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817" y="334978"/>
            <a:ext cx="7948943" cy="59617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6B12CE-E4DB-4134-934B-26496FDB1CEC}"/>
              </a:ext>
            </a:extLst>
          </p:cNvPr>
          <p:cNvSpPr/>
          <p:nvPr/>
        </p:nvSpPr>
        <p:spPr>
          <a:xfrm>
            <a:off x="133240" y="5597132"/>
            <a:ext cx="3976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[Johnson,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Alahi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and Fei-Fei, “Perceptual Losses for Real-Time Style Transfer and Super-Resolution”, ECCV 2016]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8107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066F9-777B-480B-8984-02BB7DB0F0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471" y="1230849"/>
            <a:ext cx="7706371" cy="51147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6BD09-303D-4C86-BFB1-E1D82131E5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83446"/>
            <a:ext cx="11101917" cy="3551594"/>
          </a:xfrm>
        </p:spPr>
        <p:txBody>
          <a:bodyPr/>
          <a:lstStyle/>
          <a:p>
            <a:r>
              <a:rPr lang="en-US" sz="1800" dirty="0"/>
              <a:t>Replacing batch normalization </a:t>
            </a:r>
            <a:br>
              <a:rPr lang="en-US" sz="1800" dirty="0"/>
            </a:br>
            <a:r>
              <a:rPr lang="en-US" sz="1800" dirty="0"/>
              <a:t>with Instance Normalization </a:t>
            </a:r>
            <a:br>
              <a:rPr lang="en-US" sz="1800" dirty="0"/>
            </a:br>
            <a:r>
              <a:rPr lang="en-US" sz="1800" dirty="0"/>
              <a:t>improves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9C65C-681D-4707-8434-5464D16B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992112"/>
          </a:xfrm>
        </p:spPr>
        <p:txBody>
          <a:bodyPr/>
          <a:lstStyle/>
          <a:p>
            <a:r>
              <a:rPr lang="en-US" dirty="0"/>
              <a:t>Better Result with </a:t>
            </a:r>
            <a:br>
              <a:rPr lang="en-US" dirty="0"/>
            </a:br>
            <a:r>
              <a:rPr lang="en-US" dirty="0"/>
              <a:t>Instance Normalization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956CFC-6E7A-4768-9817-80C8E208DC9C}"/>
              </a:ext>
            </a:extLst>
          </p:cNvPr>
          <p:cNvSpPr/>
          <p:nvPr/>
        </p:nvSpPr>
        <p:spPr>
          <a:xfrm>
            <a:off x="133240" y="5522701"/>
            <a:ext cx="39765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[Ulyanov et al, “Texture Networks: Feed-forward Synthesis of Textures and Stylized Images”, ICML 2016]</a:t>
            </a:r>
          </a:p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[Ulyanov et al, “Instance Normalization: The Missing Ingredient for Fast Stylization”,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arXiv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 2016]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92889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6BD09-303D-4C86-BFB1-E1D82131E5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83446"/>
            <a:ext cx="11101917" cy="3551594"/>
          </a:xfrm>
        </p:spPr>
        <p:txBody>
          <a:bodyPr/>
          <a:lstStyle/>
          <a:p>
            <a:r>
              <a:rPr lang="en-US" sz="1800" dirty="0"/>
              <a:t>One network per style</a:t>
            </a:r>
            <a:br>
              <a:rPr lang="en-US" sz="1800" dirty="0"/>
            </a:br>
            <a:r>
              <a:rPr lang="en-US" sz="1800" dirty="0"/>
              <a:t>is a downside</a:t>
            </a:r>
          </a:p>
          <a:p>
            <a:r>
              <a:rPr lang="en-US" sz="1800" dirty="0"/>
              <a:t>Train a network that </a:t>
            </a:r>
            <a:br>
              <a:rPr lang="en-US" sz="1800" dirty="0"/>
            </a:br>
            <a:r>
              <a:rPr lang="en-US" sz="1800" dirty="0"/>
              <a:t>can generate any style</a:t>
            </a:r>
            <a:br>
              <a:rPr lang="en-US" sz="1800" dirty="0"/>
            </a:br>
            <a:r>
              <a:rPr lang="en-US" sz="1800" dirty="0"/>
              <a:t>by feeding a condition</a:t>
            </a:r>
            <a:br>
              <a:rPr lang="en-US" sz="1800" dirty="0"/>
            </a:br>
            <a:r>
              <a:rPr lang="en-US" sz="1800" dirty="0"/>
              <a:t>to chose what style </a:t>
            </a:r>
            <a:br>
              <a:rPr lang="en-US" sz="1800" dirty="0"/>
            </a:br>
            <a:r>
              <a:rPr lang="en-US" sz="1800" dirty="0"/>
              <a:t>to generate</a:t>
            </a:r>
            <a:endParaRPr lang="id-ID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9C65C-681D-4707-8434-5464D16B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992112"/>
          </a:xfrm>
        </p:spPr>
        <p:txBody>
          <a:bodyPr/>
          <a:lstStyle/>
          <a:p>
            <a:r>
              <a:rPr lang="en-US" dirty="0"/>
              <a:t>One Network, </a:t>
            </a:r>
            <a:br>
              <a:rPr lang="en-US" dirty="0"/>
            </a:br>
            <a:r>
              <a:rPr lang="en-US" dirty="0"/>
              <a:t>Many Styles</a:t>
            </a:r>
            <a:endParaRPr lang="id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411DF8-761F-45AA-9926-E4571D561505}"/>
              </a:ext>
            </a:extLst>
          </p:cNvPr>
          <p:cNvSpPr/>
          <p:nvPr/>
        </p:nvSpPr>
        <p:spPr>
          <a:xfrm>
            <a:off x="133240" y="5597132"/>
            <a:ext cx="2397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[Dumoulin,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Shlens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and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Kudlur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“A Learned Representation for Artistic Style”, ICLR 2017.]</a:t>
            </a:r>
            <a:endParaRPr lang="en-US" sz="1200" dirty="0">
              <a:solidFill>
                <a:srgbClr val="00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8CD1C-3779-4F8E-A942-CF7D62A81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123" y="1041705"/>
            <a:ext cx="8256877" cy="54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5416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52987-5AB4-47CF-A9FB-EEC48DF351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8837" y="-41274"/>
            <a:ext cx="9523163" cy="6858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E6BD09-303D-4C86-BFB1-E1D82131E5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83446"/>
            <a:ext cx="11101917" cy="3551594"/>
          </a:xfrm>
        </p:spPr>
        <p:txBody>
          <a:bodyPr/>
          <a:lstStyle/>
          <a:p>
            <a:r>
              <a:rPr lang="en-US" sz="1800" dirty="0"/>
              <a:t>Use the same network </a:t>
            </a:r>
            <a:br>
              <a:rPr lang="en-US" sz="1800" dirty="0"/>
            </a:br>
            <a:r>
              <a:rPr lang="en-US" sz="1800" dirty="0"/>
              <a:t>for multiple styles </a:t>
            </a:r>
            <a:br>
              <a:rPr lang="en-US" sz="1800" dirty="0"/>
            </a:br>
            <a:r>
              <a:rPr lang="en-US" sz="1800" dirty="0"/>
              <a:t>using </a:t>
            </a:r>
            <a:r>
              <a:rPr lang="en-US" sz="1800" dirty="0">
                <a:solidFill>
                  <a:srgbClr val="C00000"/>
                </a:solidFill>
              </a:rPr>
              <a:t>conditional 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instance normalization</a:t>
            </a:r>
          </a:p>
          <a:p>
            <a:r>
              <a:rPr lang="en-US" sz="1800" dirty="0"/>
              <a:t>Single network </a:t>
            </a:r>
            <a:br>
              <a:rPr lang="en-US" sz="1800" dirty="0"/>
            </a:br>
            <a:r>
              <a:rPr lang="en-US" sz="1800" dirty="0"/>
              <a:t>can blend styles </a:t>
            </a:r>
            <a:br>
              <a:rPr lang="en-US" sz="1800" dirty="0"/>
            </a:br>
            <a:r>
              <a:rPr lang="en-US" sz="1800" dirty="0"/>
              <a:t>after training</a:t>
            </a:r>
            <a:endParaRPr lang="id-ID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9C65C-681D-4707-8434-5464D16B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992112"/>
          </a:xfrm>
        </p:spPr>
        <p:txBody>
          <a:bodyPr/>
          <a:lstStyle/>
          <a:p>
            <a:r>
              <a:rPr lang="en-US" dirty="0"/>
              <a:t>One Network, </a:t>
            </a:r>
            <a:br>
              <a:rPr lang="en-US" dirty="0"/>
            </a:br>
            <a:r>
              <a:rPr lang="en-US" dirty="0"/>
              <a:t>Many Styles</a:t>
            </a:r>
            <a:endParaRPr lang="id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411DF8-761F-45AA-9926-E4571D561505}"/>
              </a:ext>
            </a:extLst>
          </p:cNvPr>
          <p:cNvSpPr/>
          <p:nvPr/>
        </p:nvSpPr>
        <p:spPr>
          <a:xfrm>
            <a:off x="133240" y="5597132"/>
            <a:ext cx="2397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[Dumoulin,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Shlens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and </a:t>
            </a:r>
            <a:r>
              <a:rPr lang="en-US" sz="1200" i="1" dirty="0" err="1">
                <a:solidFill>
                  <a:srgbClr val="0000FF"/>
                </a:solidFill>
                <a:latin typeface="Arial-ItalicMT"/>
              </a:rPr>
              <a:t>Kudlur</a:t>
            </a:r>
            <a:r>
              <a:rPr lang="en-US" sz="1200" i="1" dirty="0">
                <a:solidFill>
                  <a:srgbClr val="0000FF"/>
                </a:solidFill>
                <a:latin typeface="Arial-ItalicMT"/>
              </a:rPr>
              <a:t>, “A Learned Representation for Artistic Style”, ICLR 2017.]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6800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9998D-5264-48DE-8593-AC6AD6A874E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id-ID" dirty="0"/>
              <a:t>Many methods for understanding CNN representations</a:t>
            </a:r>
          </a:p>
          <a:p>
            <a:r>
              <a:rPr lang="id-ID" dirty="0"/>
              <a:t>Activations: </a:t>
            </a:r>
            <a:endParaRPr lang="en-US" dirty="0"/>
          </a:p>
          <a:p>
            <a:pPr lvl="1"/>
            <a:r>
              <a:rPr lang="id-ID" dirty="0"/>
              <a:t>Nearest neighbors, Dimensionality reduction,</a:t>
            </a:r>
            <a:r>
              <a:rPr lang="en-US" dirty="0"/>
              <a:t> </a:t>
            </a:r>
            <a:r>
              <a:rPr lang="id-ID" dirty="0"/>
              <a:t>maximal patches, occlusion</a:t>
            </a:r>
          </a:p>
          <a:p>
            <a:r>
              <a:rPr lang="id-ID" dirty="0"/>
              <a:t>Gradients: </a:t>
            </a:r>
            <a:endParaRPr lang="en-US" dirty="0"/>
          </a:p>
          <a:p>
            <a:pPr lvl="1"/>
            <a:r>
              <a:rPr lang="id-ID" dirty="0"/>
              <a:t>Saliency maps, class visualization, fooling images,</a:t>
            </a:r>
            <a:r>
              <a:rPr lang="en-US" dirty="0"/>
              <a:t> </a:t>
            </a:r>
            <a:r>
              <a:rPr lang="id-ID" dirty="0"/>
              <a:t>feature inversion</a:t>
            </a:r>
          </a:p>
          <a:p>
            <a:r>
              <a:rPr lang="id-ID" dirty="0"/>
              <a:t>Fun: </a:t>
            </a:r>
            <a:endParaRPr lang="en-US" dirty="0"/>
          </a:p>
          <a:p>
            <a:pPr lvl="1"/>
            <a:r>
              <a:rPr lang="id-ID" dirty="0"/>
              <a:t>DeepDream, Style Transfer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D6C4304-E62A-4DEC-9B54-5B1A3D26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51157446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4D4EE1F-09D2-412F-89B2-DC143651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3096" y="2045341"/>
            <a:ext cx="4033787" cy="222619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279EE6A-F064-4FE5-B7D5-D67CCDE39BD4}"/>
              </a:ext>
            </a:extLst>
          </p:cNvPr>
          <p:cNvSpPr/>
          <p:nvPr/>
        </p:nvSpPr>
        <p:spPr>
          <a:xfrm>
            <a:off x="8597371" y="2684764"/>
            <a:ext cx="830882" cy="842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21E866DF-35BD-4A68-89DC-0C15DC499CCE}"/>
              </a:ext>
            </a:extLst>
          </p:cNvPr>
          <p:cNvSpPr/>
          <p:nvPr/>
        </p:nvSpPr>
        <p:spPr>
          <a:xfrm>
            <a:off x="9576305" y="2801567"/>
            <a:ext cx="261696" cy="570436"/>
          </a:xfrm>
          <a:prstGeom prst="curved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22538F-54D8-4149-BE8E-42F4A300BF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47109" y="4521442"/>
            <a:ext cx="7808401" cy="1751121"/>
          </a:xfrm>
        </p:spPr>
        <p:txBody>
          <a:bodyPr/>
          <a:lstStyle/>
          <a:p>
            <a:r>
              <a:rPr lang="en-US" sz="2000" dirty="0"/>
              <a:t>Backprop to image, Do a small “image update”</a:t>
            </a:r>
          </a:p>
          <a:p>
            <a:r>
              <a:rPr lang="en-US" sz="2000" dirty="0"/>
              <a:t>Jitter (blur) the image</a:t>
            </a:r>
          </a:p>
          <a:p>
            <a:r>
              <a:rPr lang="en-US" sz="2000" dirty="0"/>
              <a:t>Repeat until converge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7A93D-3227-4ED9-B2D5-9BC5CEA76F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873BB8-76ED-42B2-8683-801AC236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/>
              <a:t>Deep Dream: Amplify existing features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BB63CA3-B45A-4B79-B6C1-A61F814F55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F951E34-5BFC-443F-B99A-7809178D87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552" y="2108856"/>
            <a:ext cx="2927560" cy="16443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722046CF-FE6C-40CF-90EC-57F044D10408}"/>
              </a:ext>
            </a:extLst>
          </p:cNvPr>
          <p:cNvSpPr/>
          <p:nvPr/>
        </p:nvSpPr>
        <p:spPr>
          <a:xfrm>
            <a:off x="4772709" y="2766166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DAAE7CC-2492-49A7-9B46-482E7D417613}"/>
              </a:ext>
            </a:extLst>
          </p:cNvPr>
          <p:cNvSpPr/>
          <p:nvPr/>
        </p:nvSpPr>
        <p:spPr>
          <a:xfrm flipH="1">
            <a:off x="5598373" y="2628095"/>
            <a:ext cx="3199767" cy="1892195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2">
                  <a:lumMod val="75000"/>
                  <a:alpha val="20000"/>
                </a:schemeClr>
              </a:gs>
              <a:gs pos="50000">
                <a:schemeClr val="accent2">
                  <a:alpha val="20000"/>
                </a:schemeClr>
              </a:gs>
              <a:gs pos="100000">
                <a:schemeClr val="accent2">
                  <a:lumMod val="40000"/>
                  <a:lumOff val="60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6635FE-06C2-43BA-A979-C29CA7364130}"/>
              </a:ext>
            </a:extLst>
          </p:cNvPr>
          <p:cNvSpPr/>
          <p:nvPr/>
        </p:nvSpPr>
        <p:spPr>
          <a:xfrm>
            <a:off x="1780776" y="2663923"/>
            <a:ext cx="2927559" cy="164431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gradient input</a:t>
            </a:r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9E8AA00-868B-44A9-BBEE-8FDD7E9D12B0}"/>
              </a:ext>
            </a:extLst>
          </p:cNvPr>
          <p:cNvSpPr/>
          <p:nvPr/>
        </p:nvSpPr>
        <p:spPr>
          <a:xfrm flipH="1">
            <a:off x="4688804" y="2866588"/>
            <a:ext cx="442335" cy="6412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7BB969-221B-4464-BF86-ABE4FDF8A9EC}"/>
              </a:ext>
            </a:extLst>
          </p:cNvPr>
          <p:cNvGrpSpPr/>
          <p:nvPr/>
        </p:nvGrpSpPr>
        <p:grpSpPr>
          <a:xfrm>
            <a:off x="731740" y="3108770"/>
            <a:ext cx="552367" cy="570436"/>
            <a:chOff x="731740" y="3108770"/>
            <a:chExt cx="552367" cy="570436"/>
          </a:xfrm>
        </p:grpSpPr>
        <p:sp>
          <p:nvSpPr>
            <p:cNvPr id="21" name="Arrow: Curved Left 20">
              <a:extLst>
                <a:ext uri="{FF2B5EF4-FFF2-40B4-BE49-F238E27FC236}">
                  <a16:creationId xmlns:a16="http://schemas.microsoft.com/office/drawing/2014/main" id="{8F5918C1-599B-4457-9239-C3664893A668}"/>
                </a:ext>
              </a:extLst>
            </p:cNvPr>
            <p:cNvSpPr/>
            <p:nvPr/>
          </p:nvSpPr>
          <p:spPr>
            <a:xfrm flipH="1" flipV="1">
              <a:off x="1022411" y="3108770"/>
              <a:ext cx="261696" cy="570436"/>
            </a:xfrm>
            <a:prstGeom prst="curvedLef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" name="Plus Sign 1">
              <a:extLst>
                <a:ext uri="{FF2B5EF4-FFF2-40B4-BE49-F238E27FC236}">
                  <a16:creationId xmlns:a16="http://schemas.microsoft.com/office/drawing/2014/main" id="{235BF36F-F3C5-4E5A-9C18-BAEC5FFB2E00}"/>
                </a:ext>
              </a:extLst>
            </p:cNvPr>
            <p:cNvSpPr/>
            <p:nvPr/>
          </p:nvSpPr>
          <p:spPr>
            <a:xfrm>
              <a:off x="731740" y="3291840"/>
              <a:ext cx="274320" cy="274320"/>
            </a:xfrm>
            <a:prstGeom prst="mathPlus">
              <a:avLst>
                <a:gd name="adj1" fmla="val 6048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09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3908" y="1312765"/>
            <a:ext cx="6340292" cy="502584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009682" y="1424531"/>
            <a:ext cx="2753464" cy="5486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58922" y="1514185"/>
            <a:ext cx="294503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DeepDream</a:t>
            </a:r>
            <a:r>
              <a:rPr lang="en-US" dirty="0">
                <a:solidFill>
                  <a:schemeClr val="accent2"/>
                </a:solidFill>
              </a:rPr>
              <a:t>: set dx = 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96588" y="3095764"/>
            <a:ext cx="5729690" cy="54864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69978" y="3185418"/>
            <a:ext cx="209890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Jitter </a:t>
            </a:r>
            <a:r>
              <a:rPr lang="en-US" dirty="0" err="1">
                <a:solidFill>
                  <a:srgbClr val="0000FF"/>
                </a:solidFill>
              </a:rPr>
              <a:t>regularizer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6588" y="5164212"/>
            <a:ext cx="5729690" cy="3686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87464" y="3732700"/>
            <a:ext cx="2753464" cy="7315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87464" y="4567492"/>
            <a:ext cx="3840480" cy="5029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469978" y="4701080"/>
            <a:ext cx="18101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Image update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469978" y="2006507"/>
            <a:ext cx="2782941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Set which layer to dream</a:t>
            </a:r>
          </a:p>
        </p:txBody>
      </p:sp>
      <p:cxnSp>
        <p:nvCxnSpPr>
          <p:cNvPr id="5" name="Straight Arrow Connector 4"/>
          <p:cNvCxnSpPr>
            <a:cxnSpLocks/>
            <a:stCxn id="15" idx="1"/>
          </p:cNvCxnSpPr>
          <p:nvPr/>
        </p:nvCxnSpPr>
        <p:spPr>
          <a:xfrm flipH="1">
            <a:off x="7658012" y="2175784"/>
            <a:ext cx="811966" cy="11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2" idx="1"/>
            <a:endCxn id="14" idx="1"/>
          </p:cNvCxnSpPr>
          <p:nvPr/>
        </p:nvCxnSpPr>
        <p:spPr>
          <a:xfrm rot="10800000" flipV="1">
            <a:off x="2396588" y="3370084"/>
            <a:ext cx="12700" cy="1978470"/>
          </a:xfrm>
          <a:prstGeom prst="bentConnector3">
            <a:avLst>
              <a:gd name="adj1" fmla="val 1800000"/>
            </a:avLst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D5C6161-4BDA-4E12-A60B-7EB546AC8008}"/>
              </a:ext>
            </a:extLst>
          </p:cNvPr>
          <p:cNvSpPr/>
          <p:nvPr/>
        </p:nvSpPr>
        <p:spPr>
          <a:xfrm>
            <a:off x="2387464" y="5644673"/>
            <a:ext cx="5185486" cy="6400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8FB44-6A7E-4FEB-9326-46781ACFE28E}"/>
              </a:ext>
            </a:extLst>
          </p:cNvPr>
          <p:cNvSpPr/>
          <p:nvPr/>
        </p:nvSpPr>
        <p:spPr>
          <a:xfrm>
            <a:off x="8469978" y="5723885"/>
            <a:ext cx="206421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Clip pixel values</a:t>
            </a:r>
          </a:p>
        </p:txBody>
      </p:sp>
    </p:spTree>
    <p:extLst>
      <p:ext uri="{BB962C8B-B14F-4D97-AF65-F5344CB8AC3E}">
        <p14:creationId xmlns:p14="http://schemas.microsoft.com/office/powerpoint/2010/main" val="2181546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15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DEFDF-7AD6-49C0-AEC1-94A4BD9B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"/>
            <a:ext cx="12192000" cy="68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399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4002</TotalTime>
  <Words>2110</Words>
  <Application>Microsoft Office PowerPoint</Application>
  <PresentationFormat>Widescreen</PresentationFormat>
  <Paragraphs>413</Paragraphs>
  <Slides>69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Arial-ItalicMT</vt:lpstr>
      <vt:lpstr>ArialMT</vt:lpstr>
      <vt:lpstr>Brush Script Std</vt:lpstr>
      <vt:lpstr>Calibri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Recap Last Week</vt:lpstr>
      <vt:lpstr>Deep Dream</vt:lpstr>
      <vt:lpstr>Deep Dream: Amplify existing features</vt:lpstr>
      <vt:lpstr>Deep Dream: Amplify existing features</vt:lpstr>
      <vt:lpstr>Deep Dream: Amplify existing features</vt:lpstr>
      <vt:lpstr>PowerPoint Presentation</vt:lpstr>
      <vt:lpstr>PowerPoint Presentation</vt:lpstr>
      <vt:lpstr>PowerPoint Presentation</vt:lpstr>
      <vt:lpstr>PowerPoint Presentation</vt:lpstr>
      <vt:lpstr>Deep Dream: Amplify existing features</vt:lpstr>
      <vt:lpstr>Image Reconstruction</vt:lpstr>
      <vt:lpstr>"FC7 Feature Code"</vt:lpstr>
      <vt:lpstr>Reconstruct the original image </vt:lpstr>
      <vt:lpstr>Reconstruct the original image </vt:lpstr>
      <vt:lpstr>Reconstruct the original image </vt:lpstr>
      <vt:lpstr>Reconstruct the original image </vt:lpstr>
      <vt:lpstr>Reconstruction: FC7 layer</vt:lpstr>
      <vt:lpstr>Reconstruction: pool5, before FC1 layer</vt:lpstr>
      <vt:lpstr>Image Reconstruction (AlexNet)</vt:lpstr>
      <vt:lpstr>Image Reconstruction (VGG16)</vt:lpstr>
      <vt:lpstr>Texture Synthesis</vt:lpstr>
      <vt:lpstr>Texture Synthesis</vt:lpstr>
      <vt:lpstr>Texture Synthesis: Nearest Neighbor</vt:lpstr>
      <vt:lpstr>Texture Synthesis: Nearest Neighbor</vt:lpstr>
      <vt:lpstr>Texture Synthesis with Neural Networks</vt:lpstr>
      <vt:lpstr>Optimize to match the pattern</vt:lpstr>
      <vt:lpstr>Define: Texture</vt:lpstr>
      <vt:lpstr>Gramian Matrix</vt:lpstr>
      <vt:lpstr>Defining Texture using Gram Matrix</vt:lpstr>
      <vt:lpstr>Activation Maps</vt:lpstr>
      <vt:lpstr>Unrolled Activation V</vt:lpstr>
      <vt:lpstr>Gram Matrix (Style Matrix)</vt:lpstr>
      <vt:lpstr>Synthetizing Image (1/4) </vt:lpstr>
      <vt:lpstr>Synthetizing Image (2/4) </vt:lpstr>
      <vt:lpstr>Synthetizing Image (3/4) </vt:lpstr>
      <vt:lpstr>Synthetizing Image (4/4)</vt:lpstr>
      <vt:lpstr>Neural Texture Synthesis</vt:lpstr>
      <vt:lpstr>Neural Texture Synthesis</vt:lpstr>
      <vt:lpstr>Neural Texture Synthesis</vt:lpstr>
      <vt:lpstr>Neural Texture Synthesis: Texture = Artwork ?</vt:lpstr>
      <vt:lpstr>Neural Texture (Artwork) Synthesis:</vt:lpstr>
      <vt:lpstr>Neural Style Transfer:  Feature + Gram Reconstruction</vt:lpstr>
      <vt:lpstr>Neural Style Transfer</vt:lpstr>
      <vt:lpstr>Neural Style Transfer</vt:lpstr>
      <vt:lpstr>Neural Style Transfer: step-by-step</vt:lpstr>
      <vt:lpstr>Neural Style Transfer: step-by-step</vt:lpstr>
      <vt:lpstr>Neural Style Transfer: step-by-step</vt:lpstr>
      <vt:lpstr>Neural Style Transfer: step-by-step</vt:lpstr>
      <vt:lpstr>Neural Style Transfer: step-by-step</vt:lpstr>
      <vt:lpstr>PowerPoint Presentation</vt:lpstr>
      <vt:lpstr>Neural Style Transfer</vt:lpstr>
      <vt:lpstr>Playing with  Neural Style Transfer</vt:lpstr>
      <vt:lpstr>Style Transfer: Total Loss</vt:lpstr>
      <vt:lpstr>Playing with Neural Style Transfer</vt:lpstr>
      <vt:lpstr>Playing with Neural Style Transfer</vt:lpstr>
      <vt:lpstr>Multiple Style Images</vt:lpstr>
      <vt:lpstr>Anime/Manga Neural Style Transfer</vt:lpstr>
      <vt:lpstr>PowerPoint Presentation</vt:lpstr>
      <vt:lpstr>PowerPoint Presentation</vt:lpstr>
      <vt:lpstr>Better Results</vt:lpstr>
      <vt:lpstr>Fast Neural Style Transfer</vt:lpstr>
      <vt:lpstr>Fast Neural  Style Transfer</vt:lpstr>
      <vt:lpstr>Better Result with  Instance Normalization</vt:lpstr>
      <vt:lpstr>One Network,  Many Styles</vt:lpstr>
      <vt:lpstr>One Network,  Many Styles</vt:lpstr>
      <vt:lpstr>Summary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524</cp:revision>
  <dcterms:created xsi:type="dcterms:W3CDTF">2012-11-14T18:53:32Z</dcterms:created>
  <dcterms:modified xsi:type="dcterms:W3CDTF">2020-11-17T17:52:38Z</dcterms:modified>
</cp:coreProperties>
</file>